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3"/>
  </p:notesMasterIdLst>
  <p:handoutMasterIdLst>
    <p:handoutMasterId r:id="rId214"/>
  </p:handoutMasterIdLst>
  <p:sldIdLst>
    <p:sldId id="395" r:id="rId2"/>
    <p:sldId id="396" r:id="rId3"/>
    <p:sldId id="509" r:id="rId4"/>
    <p:sldId id="536" r:id="rId5"/>
    <p:sldId id="537" r:id="rId6"/>
    <p:sldId id="538" r:id="rId7"/>
    <p:sldId id="539" r:id="rId8"/>
    <p:sldId id="540" r:id="rId9"/>
    <p:sldId id="541" r:id="rId10"/>
    <p:sldId id="542" r:id="rId11"/>
    <p:sldId id="543" r:id="rId12"/>
    <p:sldId id="544" r:id="rId13"/>
    <p:sldId id="545" r:id="rId14"/>
    <p:sldId id="546" r:id="rId15"/>
    <p:sldId id="547" r:id="rId16"/>
    <p:sldId id="594" r:id="rId17"/>
    <p:sldId id="595" r:id="rId18"/>
    <p:sldId id="548" r:id="rId19"/>
    <p:sldId id="549" r:id="rId20"/>
    <p:sldId id="550" r:id="rId21"/>
    <p:sldId id="551" r:id="rId22"/>
    <p:sldId id="552" r:id="rId23"/>
    <p:sldId id="553" r:id="rId24"/>
    <p:sldId id="554" r:id="rId25"/>
    <p:sldId id="555" r:id="rId26"/>
    <p:sldId id="556" r:id="rId27"/>
    <p:sldId id="557" r:id="rId28"/>
    <p:sldId id="558" r:id="rId29"/>
    <p:sldId id="559" r:id="rId30"/>
    <p:sldId id="560" r:id="rId31"/>
    <p:sldId id="561" r:id="rId32"/>
    <p:sldId id="562" r:id="rId33"/>
    <p:sldId id="563" r:id="rId34"/>
    <p:sldId id="564" r:id="rId35"/>
    <p:sldId id="565" r:id="rId36"/>
    <p:sldId id="566" r:id="rId37"/>
    <p:sldId id="596" r:id="rId38"/>
    <p:sldId id="567" r:id="rId39"/>
    <p:sldId id="597" r:id="rId40"/>
    <p:sldId id="568" r:id="rId41"/>
    <p:sldId id="598" r:id="rId42"/>
    <p:sldId id="569" r:id="rId43"/>
    <p:sldId id="570" r:id="rId44"/>
    <p:sldId id="571" r:id="rId45"/>
    <p:sldId id="599" r:id="rId46"/>
    <p:sldId id="600" r:id="rId47"/>
    <p:sldId id="572" r:id="rId48"/>
    <p:sldId id="573" r:id="rId49"/>
    <p:sldId id="574" r:id="rId50"/>
    <p:sldId id="575" r:id="rId51"/>
    <p:sldId id="576" r:id="rId52"/>
    <p:sldId id="601" r:id="rId53"/>
    <p:sldId id="579" r:id="rId54"/>
    <p:sldId id="602" r:id="rId55"/>
    <p:sldId id="581" r:id="rId56"/>
    <p:sldId id="582" r:id="rId57"/>
    <p:sldId id="583" r:id="rId58"/>
    <p:sldId id="584" r:id="rId59"/>
    <p:sldId id="585" r:id="rId60"/>
    <p:sldId id="586" r:id="rId61"/>
    <p:sldId id="587" r:id="rId62"/>
    <p:sldId id="588" r:id="rId63"/>
    <p:sldId id="589" r:id="rId64"/>
    <p:sldId id="590" r:id="rId65"/>
    <p:sldId id="606" r:id="rId66"/>
    <p:sldId id="607" r:id="rId67"/>
    <p:sldId id="608" r:id="rId68"/>
    <p:sldId id="592" r:id="rId69"/>
    <p:sldId id="593" r:id="rId70"/>
    <p:sldId id="603" r:id="rId71"/>
    <p:sldId id="604" r:id="rId72"/>
    <p:sldId id="605" r:id="rId73"/>
    <p:sldId id="288" r:id="rId74"/>
    <p:sldId id="293" r:id="rId75"/>
    <p:sldId id="294" r:id="rId76"/>
    <p:sldId id="510" r:id="rId77"/>
    <p:sldId id="295" r:id="rId78"/>
    <p:sldId id="429" r:id="rId79"/>
    <p:sldId id="289" r:id="rId80"/>
    <p:sldId id="426" r:id="rId81"/>
    <p:sldId id="511" r:id="rId82"/>
    <p:sldId id="512" r:id="rId83"/>
    <p:sldId id="428" r:id="rId84"/>
    <p:sldId id="513" r:id="rId85"/>
    <p:sldId id="290" r:id="rId86"/>
    <p:sldId id="291" r:id="rId87"/>
    <p:sldId id="376" r:id="rId88"/>
    <p:sldId id="307" r:id="rId89"/>
    <p:sldId id="308" r:id="rId90"/>
    <p:sldId id="381" r:id="rId91"/>
    <p:sldId id="515" r:id="rId92"/>
    <p:sldId id="516" r:id="rId93"/>
    <p:sldId id="380" r:id="rId94"/>
    <p:sldId id="517" r:id="rId95"/>
    <p:sldId id="518" r:id="rId96"/>
    <p:sldId id="378" r:id="rId97"/>
    <p:sldId id="292" r:id="rId98"/>
    <p:sldId id="373" r:id="rId99"/>
    <p:sldId id="374" r:id="rId100"/>
    <p:sldId id="375" r:id="rId101"/>
    <p:sldId id="336" r:id="rId102"/>
    <p:sldId id="521" r:id="rId103"/>
    <p:sldId id="520" r:id="rId104"/>
    <p:sldId id="337" r:id="rId105"/>
    <p:sldId id="519" r:id="rId106"/>
    <p:sldId id="296" r:id="rId107"/>
    <p:sldId id="304" r:id="rId108"/>
    <p:sldId id="305" r:id="rId109"/>
    <p:sldId id="306" r:id="rId110"/>
    <p:sldId id="297" r:id="rId111"/>
    <p:sldId id="298" r:id="rId112"/>
    <p:sldId id="302" r:id="rId113"/>
    <p:sldId id="303" r:id="rId114"/>
    <p:sldId id="321" r:id="rId115"/>
    <p:sldId id="319" r:id="rId116"/>
    <p:sldId id="320" r:id="rId117"/>
    <p:sldId id="310" r:id="rId118"/>
    <p:sldId id="312" r:id="rId119"/>
    <p:sldId id="522" r:id="rId120"/>
    <p:sldId id="351" r:id="rId121"/>
    <p:sldId id="495" r:id="rId122"/>
    <p:sldId id="496" r:id="rId123"/>
    <p:sldId id="492" r:id="rId124"/>
    <p:sldId id="493" r:id="rId125"/>
    <p:sldId id="523" r:id="rId126"/>
    <p:sldId id="494" r:id="rId127"/>
    <p:sldId id="502" r:id="rId128"/>
    <p:sldId id="499" r:id="rId129"/>
    <p:sldId id="497" r:id="rId130"/>
    <p:sldId id="524" r:id="rId131"/>
    <p:sldId id="500" r:id="rId132"/>
    <p:sldId id="490" r:id="rId133"/>
    <p:sldId id="353" r:id="rId134"/>
    <p:sldId id="354" r:id="rId135"/>
    <p:sldId id="402" r:id="rId136"/>
    <p:sldId id="403" r:id="rId137"/>
    <p:sldId id="404" r:id="rId138"/>
    <p:sldId id="405" r:id="rId139"/>
    <p:sldId id="406" r:id="rId140"/>
    <p:sldId id="410" r:id="rId141"/>
    <p:sldId id="411" r:id="rId142"/>
    <p:sldId id="407" r:id="rId143"/>
    <p:sldId id="408" r:id="rId144"/>
    <p:sldId id="409" r:id="rId145"/>
    <p:sldId id="412" r:id="rId146"/>
    <p:sldId id="413" r:id="rId147"/>
    <p:sldId id="414" r:id="rId148"/>
    <p:sldId id="415" r:id="rId149"/>
    <p:sldId id="416" r:id="rId150"/>
    <p:sldId id="425" r:id="rId151"/>
    <p:sldId id="417" r:id="rId152"/>
    <p:sldId id="418" r:id="rId153"/>
    <p:sldId id="419" r:id="rId154"/>
    <p:sldId id="420" r:id="rId155"/>
    <p:sldId id="421" r:id="rId156"/>
    <p:sldId id="422" r:id="rId157"/>
    <p:sldId id="423" r:id="rId158"/>
    <p:sldId id="424" r:id="rId159"/>
    <p:sldId id="347" r:id="rId160"/>
    <p:sldId id="348" r:id="rId161"/>
    <p:sldId id="349" r:id="rId162"/>
    <p:sldId id="350" r:id="rId163"/>
    <p:sldId id="331" r:id="rId164"/>
    <p:sldId id="256" r:id="rId165"/>
    <p:sldId id="525" r:id="rId166"/>
    <p:sldId id="260" r:id="rId167"/>
    <p:sldId id="262" r:id="rId168"/>
    <p:sldId id="526" r:id="rId169"/>
    <p:sldId id="264" r:id="rId170"/>
    <p:sldId id="281" r:id="rId171"/>
    <p:sldId id="265" r:id="rId172"/>
    <p:sldId id="386" r:id="rId173"/>
    <p:sldId id="283" r:id="rId174"/>
    <p:sldId id="266" r:id="rId175"/>
    <p:sldId id="279" r:id="rId176"/>
    <p:sldId id="280" r:id="rId177"/>
    <p:sldId id="384" r:id="rId178"/>
    <p:sldId id="382" r:id="rId179"/>
    <p:sldId id="383" r:id="rId180"/>
    <p:sldId id="527" r:id="rId181"/>
    <p:sldId id="528" r:id="rId182"/>
    <p:sldId id="529" r:id="rId183"/>
    <p:sldId id="530" r:id="rId184"/>
    <p:sldId id="531" r:id="rId185"/>
    <p:sldId id="532" r:id="rId186"/>
    <p:sldId id="533" r:id="rId187"/>
    <p:sldId id="534" r:id="rId188"/>
    <p:sldId id="535" r:id="rId189"/>
    <p:sldId id="483" r:id="rId190"/>
    <p:sldId id="484" r:id="rId191"/>
    <p:sldId id="486" r:id="rId192"/>
    <p:sldId id="488" r:id="rId193"/>
    <p:sldId id="489" r:id="rId194"/>
    <p:sldId id="503" r:id="rId195"/>
    <p:sldId id="504" r:id="rId196"/>
    <p:sldId id="505" r:id="rId197"/>
    <p:sldId id="506" r:id="rId198"/>
    <p:sldId id="507" r:id="rId199"/>
    <p:sldId id="485" r:id="rId200"/>
    <p:sldId id="508" r:id="rId201"/>
    <p:sldId id="609" r:id="rId202"/>
    <p:sldId id="610" r:id="rId203"/>
    <p:sldId id="611" r:id="rId204"/>
    <p:sldId id="612" r:id="rId205"/>
    <p:sldId id="613" r:id="rId206"/>
    <p:sldId id="614" r:id="rId207"/>
    <p:sldId id="615" r:id="rId208"/>
    <p:sldId id="616" r:id="rId209"/>
    <p:sldId id="617" r:id="rId210"/>
    <p:sldId id="618" r:id="rId211"/>
    <p:sldId id="591" r:id="rId21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2AEAA"/>
    <a:srgbClr val="10FCFC"/>
    <a:srgbClr val="319F53"/>
    <a:srgbClr val="0066FF"/>
    <a:srgbClr val="09C71B"/>
    <a:srgbClr val="BEC1B1"/>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571" autoAdjust="0"/>
  </p:normalViewPr>
  <p:slideViewPr>
    <p:cSldViewPr>
      <p:cViewPr varScale="1">
        <p:scale>
          <a:sx n="71" d="100"/>
          <a:sy n="71" d="100"/>
        </p:scale>
        <p:origin x="-1786" y="-6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notesMaster" Target="notesMasters/notesMaster1.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handoutMaster" Target="handoutMasters/handout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2" tIns="46587" rIns="93172" bIns="4658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2" tIns="46587" rIns="93172" bIns="46587" rtlCol="0"/>
          <a:lstStyle>
            <a:lvl1pPr algn="r" fontAlgn="auto">
              <a:spcBef>
                <a:spcPts val="0"/>
              </a:spcBef>
              <a:spcAft>
                <a:spcPts val="0"/>
              </a:spcAft>
              <a:defRPr sz="1200">
                <a:latin typeface="+mn-lt"/>
                <a:cs typeface="+mn-cs"/>
              </a:defRPr>
            </a:lvl1pPr>
          </a:lstStyle>
          <a:p>
            <a:pPr>
              <a:defRPr/>
            </a:pPr>
            <a:fld id="{507B3E80-A15E-4DA6-9674-799C03D041CC}" type="datetimeFigureOut">
              <a:rPr lang="en-US"/>
              <a:pPr>
                <a:defRPr/>
              </a:pPr>
              <a:t>10/16/2012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2" tIns="46587" rIns="93172" bIns="46587"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2" tIns="46587" rIns="93172" bIns="46587" rtlCol="0" anchor="b"/>
          <a:lstStyle>
            <a:lvl1pPr algn="r" fontAlgn="auto">
              <a:spcBef>
                <a:spcPts val="0"/>
              </a:spcBef>
              <a:spcAft>
                <a:spcPts val="0"/>
              </a:spcAft>
              <a:defRPr sz="1200">
                <a:latin typeface="+mn-lt"/>
                <a:cs typeface="+mn-cs"/>
              </a:defRPr>
            </a:lvl1pPr>
          </a:lstStyle>
          <a:p>
            <a:pPr>
              <a:defRPr/>
            </a:pPr>
            <a:fld id="{5D0B7320-82C3-4CED-AD39-2E46CFFE22D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2" tIns="46587" rIns="93172" bIns="4658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2" tIns="46587" rIns="93172" bIns="46587" rtlCol="0"/>
          <a:lstStyle>
            <a:lvl1pPr algn="r" fontAlgn="auto">
              <a:spcBef>
                <a:spcPts val="0"/>
              </a:spcBef>
              <a:spcAft>
                <a:spcPts val="0"/>
              </a:spcAft>
              <a:defRPr sz="1200">
                <a:latin typeface="+mn-lt"/>
                <a:cs typeface="+mn-cs"/>
              </a:defRPr>
            </a:lvl1pPr>
          </a:lstStyle>
          <a:p>
            <a:pPr>
              <a:defRPr/>
            </a:pPr>
            <a:fld id="{1D1E7F3B-8600-427F-91D1-BA7603E9950A}" type="datetimeFigureOut">
              <a:rPr lang="en-US"/>
              <a:pPr>
                <a:defRPr/>
              </a:pPr>
              <a:t>10/16/2012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2" tIns="46587" rIns="93172" bIns="4658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2" tIns="46587" rIns="93172" bIns="4658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2" tIns="46587" rIns="93172" bIns="46587" rtlCol="0" anchor="b"/>
          <a:lstStyle>
            <a:lvl1pPr algn="r" fontAlgn="auto">
              <a:spcBef>
                <a:spcPts val="0"/>
              </a:spcBef>
              <a:spcAft>
                <a:spcPts val="0"/>
              </a:spcAft>
              <a:defRPr sz="1200">
                <a:latin typeface="+mn-lt"/>
                <a:cs typeface="+mn-cs"/>
              </a:defRPr>
            </a:lvl1pPr>
          </a:lstStyle>
          <a:p>
            <a:pPr>
              <a:defRPr/>
            </a:pPr>
            <a:fld id="{D8CC868A-D945-41EB-BFC8-F6D0D1E58A0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Information in this slide is taken from </a:t>
            </a:r>
            <a:r>
              <a:rPr lang="en-US" i="1" smtClean="0"/>
              <a:t>RDA: Module 1--Introduction to RDA; Identifying Manifestations and Items, </a:t>
            </a:r>
            <a:r>
              <a:rPr lang="en-US" smtClean="0"/>
              <a:t>developed by Tim Carlton and Jessalyn Zoom. Cooperative and Instructional Programs Division, Library of Congress, September 2012. Online at http://www.loc.gov/catworkshop/RDA%20training%20materials/LC%20RDA%20Training/Module1IntroManifestItemsSept12.doc</a:t>
            </a:r>
          </a:p>
          <a:p>
            <a:pPr eaLnBrk="1" hangingPunct="1">
              <a:spcBef>
                <a:spcPct val="0"/>
              </a:spcBef>
            </a:pPr>
            <a:endParaRPr lang="en-US" smtClean="0"/>
          </a:p>
        </p:txBody>
      </p:sp>
      <p:sp>
        <p:nvSpPr>
          <p:cNvPr id="219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992F48-241E-4930-832B-50A2C5427551}"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“Other distinguishing characteristic of the work” is basically a catchall for anything that doesn’t fit into the other elements that can be added to access points (form of work, date, or place of origin of the work).</a:t>
            </a:r>
          </a:p>
          <a:p>
            <a:pPr eaLnBrk="1" hangingPunct="1">
              <a:spcBef>
                <a:spcPct val="0"/>
              </a:spcBef>
            </a:pPr>
            <a:endParaRPr lang="en-US" smtClean="0"/>
          </a:p>
          <a:p>
            <a:pPr eaLnBrk="1" hangingPunct="1">
              <a:spcBef>
                <a:spcPct val="0"/>
              </a:spcBef>
            </a:pPr>
            <a:r>
              <a:rPr lang="en-US" smtClean="0"/>
              <a:t>Strauss example: this is an adaptation that is considered to be a new work, but is named using the title of the original plus the addition of the title of the adaptation:</a:t>
            </a:r>
          </a:p>
          <a:p>
            <a:pPr eaLnBrk="1" hangingPunct="1">
              <a:spcBef>
                <a:spcPct val="0"/>
              </a:spcBef>
            </a:pPr>
            <a:endParaRPr lang="en-US" smtClean="0"/>
          </a:p>
          <a:p>
            <a:pPr eaLnBrk="1" hangingPunct="1">
              <a:spcBef>
                <a:spcPct val="0"/>
              </a:spcBef>
            </a:pPr>
            <a:r>
              <a:rPr lang="en-US" smtClean="0"/>
              <a:t>6.28.1.6 Operas and Other Dramatic Works with New Text and Title</a:t>
            </a:r>
          </a:p>
          <a:p>
            <a:pPr eaLnBrk="1" hangingPunct="1">
              <a:spcBef>
                <a:spcPct val="0"/>
              </a:spcBef>
            </a:pPr>
            <a:r>
              <a:rPr lang="en-US" smtClean="0"/>
              <a:t>If the text, plot, setting, or other verbal element of a musical work is adapted or if a new text is supplied, and the title has changed, construct the authorized access point representing the work by combining (in this order):</a:t>
            </a:r>
          </a:p>
          <a:p>
            <a:pPr eaLnBrk="1" hangingPunct="1">
              <a:spcBef>
                <a:spcPct val="0"/>
              </a:spcBef>
            </a:pPr>
            <a:r>
              <a:rPr lang="en-US" smtClean="0"/>
              <a:t>a) the authorized access point representing the original work</a:t>
            </a:r>
          </a:p>
          <a:p>
            <a:pPr eaLnBrk="1" hangingPunct="1">
              <a:spcBef>
                <a:spcPct val="0"/>
              </a:spcBef>
            </a:pPr>
            <a:r>
              <a:rPr lang="en-US" smtClean="0"/>
              <a:t>b) the title of the adaptation, enclosed in parentheses.</a:t>
            </a:r>
          </a:p>
          <a:p>
            <a:pPr eaLnBrk="1" hangingPunct="1">
              <a:spcBef>
                <a:spcPct val="0"/>
              </a:spcBef>
            </a:pPr>
            <a:endParaRPr lang="en-US" smtClean="0"/>
          </a:p>
        </p:txBody>
      </p:sp>
      <p:sp>
        <p:nvSpPr>
          <p:cNvPr id="227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09350D-C09A-4FA2-BE35-6E9FBFCF2F47}"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83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B5159B-1218-42DD-ADC2-EE34ADD11567}"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i="1" smtClean="0"/>
          </a:p>
        </p:txBody>
      </p:sp>
      <p:sp>
        <p:nvSpPr>
          <p:cNvPr id="229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906F9B-F150-4CA5-BB2C-C816B0A4AFC4}"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04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E2CC62-7444-46F5-9721-0847BBEC37F5}"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dirty="0" smtClean="0"/>
              <a:t>LC-PCC PS for 6.27.3. </a:t>
            </a:r>
            <a:r>
              <a:rPr lang="en-US" i="1" dirty="0" smtClean="0"/>
              <a:t>LC practice:</a:t>
            </a:r>
            <a:r>
              <a:rPr lang="en-US" dirty="0" smtClean="0"/>
              <a:t> Identify expressions by adding an expression attribute to the authorized access point for the work in the following situations:</a:t>
            </a:r>
          </a:p>
          <a:p>
            <a:pPr eaLnBrk="1" fontAlgn="auto" hangingPunct="1">
              <a:spcBef>
                <a:spcPts val="0"/>
              </a:spcBef>
              <a:spcAft>
                <a:spcPts val="0"/>
              </a:spcAft>
              <a:defRPr/>
            </a:pPr>
            <a:r>
              <a:rPr lang="en-US" dirty="0" smtClean="0"/>
              <a:t>1. music resources (see RDA 6.28.3); 2. sacred scriptures (see RDA 6.30.3); 3. translations (see below) 4. language editions (see below)</a:t>
            </a:r>
          </a:p>
          <a:p>
            <a:pPr eaLnBrk="1" fontAlgn="auto" hangingPunct="1">
              <a:spcBef>
                <a:spcPts val="0"/>
              </a:spcBef>
              <a:spcAft>
                <a:spcPts val="0"/>
              </a:spcAft>
              <a:defRPr/>
            </a:pPr>
            <a:r>
              <a:rPr lang="en-US" dirty="0" smtClean="0"/>
              <a:t>When identifying an expression not already represented by a name authority record, do not add another characteristic to differentiate one such expression from another expression (e.g., do not differentiate one translation of Shakespeare’s </a:t>
            </a:r>
            <a:r>
              <a:rPr lang="en-US" i="1" dirty="0" smtClean="0"/>
              <a:t>Hamlet</a:t>
            </a:r>
            <a:r>
              <a:rPr lang="en-US" dirty="0" smtClean="0"/>
              <a:t> in French from another French translation; do not differentiate one arrangement of Berlioz’ </a:t>
            </a:r>
            <a:r>
              <a:rPr lang="en-US" i="1" dirty="0" err="1" smtClean="0"/>
              <a:t>Corsaire</a:t>
            </a:r>
            <a:r>
              <a:rPr lang="en-US" dirty="0" smtClean="0"/>
              <a:t> from another arrangement). Other elements in LC’s bibliographic record (e.g., translator, date, medium of performance) are available to the user for selecting a specific expression if desired; RDA 0.6.3 allows differentiating characteristics to be recorded as separate elements or as part of the authorized access points. If there is a name authority record with an authorized access point for an expression that includes an additional characteristic LC would not have added, use the form of the access point in that authority record; this action is consistent with the LC/PCC policy of using authorized access points in existing name authority records.</a:t>
            </a:r>
          </a:p>
          <a:p>
            <a:pPr eaLnBrk="1" fontAlgn="auto" hangingPunct="1">
              <a:spcBef>
                <a:spcPts val="0"/>
              </a:spcBef>
              <a:spcAft>
                <a:spcPts val="0"/>
              </a:spcAft>
              <a:defRPr/>
            </a:pPr>
            <a:r>
              <a:rPr lang="en-US" i="1" dirty="0" smtClean="0"/>
              <a:t>PCC practice:</a:t>
            </a:r>
            <a:r>
              <a:rPr lang="en-US" dirty="0" smtClean="0"/>
              <a:t> Pending outcome of report/recommendations from the PCC Access Point for Expressions Task Group</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Translations</a:t>
            </a:r>
          </a:p>
          <a:p>
            <a:pPr eaLnBrk="1" fontAlgn="auto" hangingPunct="1">
              <a:spcBef>
                <a:spcPts val="0"/>
              </a:spcBef>
              <a:spcAft>
                <a:spcPts val="0"/>
              </a:spcAft>
              <a:defRPr/>
            </a:pPr>
            <a:r>
              <a:rPr lang="en-US" dirty="0" smtClean="0"/>
              <a:t>Identify an expression in a language different from that of the original expression by adding the name of the language in subfield $l to the authorized access point for the work.</a:t>
            </a:r>
          </a:p>
          <a:p>
            <a:pPr eaLnBrk="1" fontAlgn="auto" hangingPunct="1">
              <a:spcBef>
                <a:spcPts val="0"/>
              </a:spcBef>
              <a:spcAft>
                <a:spcPts val="0"/>
              </a:spcAft>
              <a:defRPr/>
            </a:pPr>
            <a:r>
              <a:rPr lang="en-US" dirty="0" smtClean="0"/>
              <a:t>When the original expression and one translation are in a compilation, give an analytical authorized access point for each expression. If a compilation contains the original expression and more than one translation, give analytical authorized access points for the original expression and at least one translation.</a:t>
            </a:r>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Language Editions</a:t>
            </a:r>
          </a:p>
          <a:p>
            <a:pPr eaLnBrk="1" fontAlgn="auto" hangingPunct="1">
              <a:spcBef>
                <a:spcPts val="0"/>
              </a:spcBef>
              <a:spcAft>
                <a:spcPts val="0"/>
              </a:spcAft>
              <a:defRPr/>
            </a:pPr>
            <a:r>
              <a:rPr lang="en-US" dirty="0" smtClean="0"/>
              <a:t>When cataloging a language edition other than the one designated as the original edition, identify the expression by adding the name of the language in subfield $l to the authorized access point for the work. See LC-PCC PS 6.2.2.4 for the instruction on choosing the preferred title for the work.</a:t>
            </a:r>
          </a:p>
          <a:p>
            <a:pPr eaLnBrk="1" fontAlgn="auto" hangingPunct="1">
              <a:spcBef>
                <a:spcPts val="0"/>
              </a:spcBef>
              <a:spcAft>
                <a:spcPts val="0"/>
              </a:spcAft>
              <a:defRPr/>
            </a:pPr>
            <a:r>
              <a:rPr lang="en-US" dirty="0" smtClean="0"/>
              <a:t>When two language editions are in a compilation, provide analytical authorized access points for each expression. If a compilation contains more than two language editions, give analytical authorized access points for the original edition and at least one other edition. If the original edition has not already been selected on the basis of one of the editions having been received earlier (see LC-PCC PS 6.2.2.4), select the first one in the compilation as the original edition for purposes of choosing the preferred title for the work.</a:t>
            </a:r>
            <a:endParaRPr lang="en-US" dirty="0"/>
          </a:p>
        </p:txBody>
      </p:sp>
      <p:sp>
        <p:nvSpPr>
          <p:cNvPr id="231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76F3F0-5073-4C4F-8DFD-AD272FA4FBF5}"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6.9 Content Type (MARC 336 and/or $h in access points)</a:t>
            </a:r>
          </a:p>
          <a:p>
            <a:pPr eaLnBrk="1" hangingPunct="1">
              <a:spcBef>
                <a:spcPct val="0"/>
              </a:spcBef>
            </a:pPr>
            <a:r>
              <a:rPr lang="en-US" smtClean="0"/>
              <a:t>The form of communication through which a work is expressed. Field 336 information enables expression of content types from various lists when the authority is for a title or name/title.</a:t>
            </a:r>
          </a:p>
          <a:p>
            <a:pPr eaLnBrk="1" hangingPunct="1">
              <a:spcBef>
                <a:spcPct val="0"/>
              </a:spcBef>
            </a:pPr>
            <a:endParaRPr lang="en-US" smtClean="0"/>
          </a:p>
          <a:p>
            <a:pPr eaLnBrk="1" hangingPunct="1">
              <a:spcBef>
                <a:spcPct val="0"/>
              </a:spcBef>
            </a:pPr>
            <a:r>
              <a:rPr lang="en-US" smtClean="0"/>
              <a:t>In bib. records, the content type would be added in $h.  $h is currently not permitted in NACO authority records, so catalogers have used $s (Version) instead.</a:t>
            </a:r>
          </a:p>
          <a:p>
            <a:pPr eaLnBrk="1" hangingPunct="1">
              <a:spcBef>
                <a:spcPct val="0"/>
              </a:spcBef>
            </a:pPr>
            <a:endParaRPr lang="en-US" smtClean="0"/>
          </a:p>
          <a:p>
            <a:pPr eaLnBrk="1" hangingPunct="1">
              <a:spcBef>
                <a:spcPct val="0"/>
              </a:spcBef>
            </a:pPr>
            <a:r>
              <a:rPr lang="en-US" smtClean="0"/>
              <a:t>In the examples in this slide, text in black is the authorized access point representing the work.</a:t>
            </a:r>
          </a:p>
          <a:p>
            <a:pPr eaLnBrk="1" hangingPunct="1">
              <a:spcBef>
                <a:spcPct val="0"/>
              </a:spcBef>
            </a:pPr>
            <a:endParaRPr lang="en-US" smtClean="0"/>
          </a:p>
        </p:txBody>
      </p:sp>
      <p:sp>
        <p:nvSpPr>
          <p:cNvPr id="2324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1214C9-4B43-4440-8EFC-37A6DCDC980F}" type="slidenum">
              <a:rPr lang="en-US" smtClean="0"/>
              <a:pPr fontAlgn="base">
                <a:spcBef>
                  <a:spcPct val="0"/>
                </a:spcBef>
                <a:spcAft>
                  <a:spcPct val="0"/>
                </a:spcAft>
                <a:defRPr/>
              </a:pPr>
              <a:t>36</a:t>
            </a:fld>
            <a:endParaRPr lang="en-US" smtClean="0"/>
          </a:p>
        </p:txBody>
      </p:sp>
      <p:sp>
        <p:nvSpPr>
          <p:cNvPr id="232453"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B1778832-30D2-4A69-A7FF-704BDD6C756A}"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spcBef>
                <a:spcPct val="0"/>
              </a:spcBef>
            </a:pPr>
            <a:r>
              <a:rPr lang="en-US" smtClean="0"/>
              <a:t>046 $k and $l can be used to record the element separately if desired.</a:t>
            </a:r>
          </a:p>
          <a:p>
            <a:pPr defTabSz="930275" eaLnBrk="1" hangingPunct="1">
              <a:spcBef>
                <a:spcPct val="0"/>
              </a:spcBef>
            </a:pPr>
            <a:endParaRPr lang="en-US" smtClean="0"/>
          </a:p>
          <a:p>
            <a:pPr defTabSz="930275" eaLnBrk="1" hangingPunct="1">
              <a:spcBef>
                <a:spcPct val="0"/>
              </a:spcBef>
            </a:pPr>
            <a:r>
              <a:rPr lang="en-US" smtClean="0"/>
              <a:t>Twain, Mark, $d 1835-1910. $t Adventures of Huckleberry Finn. $h Spoken word. $f 2000 – this expression is read by Jack Lemmon – however, date might not be the best addition; perhaps the surname of the reader would be better</a:t>
            </a:r>
          </a:p>
          <a:p>
            <a:pPr defTabSz="930275" eaLnBrk="1" hangingPunct="1">
              <a:spcBef>
                <a:spcPct val="0"/>
              </a:spcBef>
            </a:pPr>
            <a:endParaRPr lang="en-US" smtClean="0"/>
          </a:p>
          <a:p>
            <a:pPr defTabSz="930275" eaLnBrk="1" hangingPunct="1">
              <a:spcBef>
                <a:spcPct val="0"/>
              </a:spcBef>
            </a:pPr>
            <a:r>
              <a:rPr lang="en-US" smtClean="0"/>
              <a:t>Pushkin, Aleksandr Sergeevich, $d 1799-1837. $t Evgeniĭ Onegin. $l English $s (Arndt : $f 1978) – there are two English expressions of Pushkin’s work by Walter Arndt; the first was published in 1963; in 1978 an extensively revised version was completed, which wasn’t published until 1981</a:t>
            </a:r>
          </a:p>
          <a:p>
            <a:pPr defTabSz="930275" eaLnBrk="1" hangingPunct="1">
              <a:spcBef>
                <a:spcPct val="0"/>
              </a:spcBef>
            </a:pPr>
            <a:endParaRPr lang="en-US" smtClean="0"/>
          </a:p>
          <a:p>
            <a:pPr defTabSz="930275" eaLnBrk="1" hangingPunct="1">
              <a:spcBef>
                <a:spcPct val="0"/>
              </a:spcBef>
            </a:pPr>
            <a:r>
              <a:rPr lang="en-US" smtClean="0"/>
              <a:t>In the examples in this slide, text in black is the authorized access point representing the work.</a:t>
            </a:r>
          </a:p>
          <a:p>
            <a:pPr defTabSz="930275" eaLnBrk="1" hangingPunct="1">
              <a:spcBef>
                <a:spcPct val="0"/>
              </a:spcBef>
            </a:pPr>
            <a:endParaRPr lang="en-US" smtClean="0"/>
          </a:p>
        </p:txBody>
      </p:sp>
      <p:sp>
        <p:nvSpPr>
          <p:cNvPr id="233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590202-BB2F-40A3-ACA4-7C69ED4A3D24}"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LC-PCC PS for 6.27.3</a:t>
            </a:r>
          </a:p>
          <a:p>
            <a:pPr eaLnBrk="1" hangingPunct="1"/>
            <a:r>
              <a:rPr lang="en-US" b="1" smtClean="0"/>
              <a:t>Translations</a:t>
            </a:r>
          </a:p>
          <a:p>
            <a:pPr eaLnBrk="1" hangingPunct="1"/>
            <a:r>
              <a:rPr lang="en-US" smtClean="0"/>
              <a:t>Identify an expression in a language different from that of the original expression by adding the name of the language in subfield $l to the authorized access point for the work.</a:t>
            </a:r>
          </a:p>
          <a:p>
            <a:pPr eaLnBrk="1" hangingPunct="1"/>
            <a:r>
              <a:rPr lang="en-US" smtClean="0"/>
              <a:t>When the original expression and one translation are in a compilation, give an analytical authorized access point for each expression. If a compilation contains the original expression and more than one translation, give analytical authorized access points for the original expression and at least one translation.</a:t>
            </a:r>
          </a:p>
          <a:p>
            <a:pPr eaLnBrk="1" hangingPunct="1"/>
            <a:r>
              <a:rPr lang="en-US" smtClean="0"/>
              <a:t> </a:t>
            </a:r>
          </a:p>
          <a:p>
            <a:pPr eaLnBrk="1" hangingPunct="1"/>
            <a:r>
              <a:rPr lang="en-US" b="1" smtClean="0"/>
              <a:t>EXAMPLE</a:t>
            </a:r>
          </a:p>
          <a:p>
            <a:pPr eaLnBrk="1" hangingPunct="1"/>
            <a:r>
              <a:rPr lang="en-US" smtClean="0"/>
              <a:t>100 1# $a Macken, JoAnn Early, $d 1953-</a:t>
            </a:r>
          </a:p>
          <a:p>
            <a:pPr eaLnBrk="1" hangingPunct="1"/>
            <a:r>
              <a:rPr lang="en-US" smtClean="0"/>
              <a:t>245 10 $a Mail carrier = $b El cartero / $c JoAnn Early Macken.</a:t>
            </a:r>
          </a:p>
          <a:p>
            <a:pPr eaLnBrk="1" hangingPunct="1"/>
            <a:r>
              <a:rPr lang="en-US" smtClean="0"/>
              <a:t>700 12 $a Macken, JoAnn Early, $d 1953- $t Mail carrier.</a:t>
            </a:r>
          </a:p>
          <a:p>
            <a:pPr eaLnBrk="1" hangingPunct="1"/>
            <a:r>
              <a:rPr lang="en-US" smtClean="0"/>
              <a:t>700 12 $a Macken, JoAnn Early, $d 1953- $t Mail carrier. $l Spanish.</a:t>
            </a:r>
          </a:p>
          <a:p>
            <a:pPr eaLnBrk="1" hangingPunct="1"/>
            <a:endParaRPr lang="en-US" smtClean="0"/>
          </a:p>
          <a:p>
            <a:pPr eaLnBrk="1" hangingPunct="1"/>
            <a:r>
              <a:rPr lang="en-US" b="1" smtClean="0"/>
              <a:t>Language Editions</a:t>
            </a:r>
          </a:p>
          <a:p>
            <a:pPr eaLnBrk="1" hangingPunct="1"/>
            <a:r>
              <a:rPr lang="en-US" smtClean="0"/>
              <a:t>When cataloging a language edition other than the one designated as the original edition, identify the expression by adding the name of the language in subfield $l to the authorized access point for the work. See </a:t>
            </a:r>
            <a:r>
              <a:rPr lang="en-US" b="1" smtClean="0"/>
              <a:t>Policy Statement 6.2.2.4 </a:t>
            </a:r>
            <a:r>
              <a:rPr lang="en-US" smtClean="0"/>
              <a:t>for the instruction on choosing the preferred title for the work. </a:t>
            </a:r>
          </a:p>
          <a:p>
            <a:pPr eaLnBrk="1" hangingPunct="1"/>
            <a:r>
              <a:rPr lang="en-US" smtClean="0"/>
              <a:t> </a:t>
            </a:r>
          </a:p>
          <a:p>
            <a:pPr eaLnBrk="1" hangingPunct="1"/>
            <a:r>
              <a:rPr lang="en-US" b="1" smtClean="0"/>
              <a:t>EXAMPLE</a:t>
            </a:r>
          </a:p>
          <a:p>
            <a:pPr eaLnBrk="1" fontAlgn="t" hangingPunct="1"/>
            <a:r>
              <a:rPr lang="en-US" smtClean="0"/>
              <a:t>130 0# $a Revista de política y derecho ambientales en América Latina y el Caribe. $l English.</a:t>
            </a:r>
          </a:p>
          <a:p>
            <a:pPr eaLnBrk="1" fontAlgn="t" hangingPunct="1"/>
            <a:r>
              <a:rPr lang="en-US" smtClean="0"/>
              <a:t>245 10 $a Journal of environmental policy and law in Latin America and the Caribbean.</a:t>
            </a:r>
          </a:p>
          <a:p>
            <a:pPr eaLnBrk="1" hangingPunct="1"/>
            <a:r>
              <a:rPr lang="en-US" b="1" smtClean="0"/>
              <a:t>Spanish title is chosen as the preferred title because it was the first one received</a:t>
            </a:r>
          </a:p>
          <a:p>
            <a:pPr eaLnBrk="1" hangingPunct="1"/>
            <a:r>
              <a:rPr lang="en-US" smtClean="0"/>
              <a:t> </a:t>
            </a:r>
          </a:p>
          <a:p>
            <a:pPr eaLnBrk="1" hangingPunct="1"/>
            <a:r>
              <a:rPr lang="en-US" smtClean="0"/>
              <a:t>When two language editions are in a compilation, provide analytical authorized access points for each expression. If a compilation contains more than two language editions, give analytical authorized access points for the original edition and at least one other edition. If the original edition has not already been selected on the basis of one of the editions having been received earlier (see </a:t>
            </a:r>
            <a:r>
              <a:rPr lang="en-US" b="1" smtClean="0"/>
              <a:t>Policy Statement 6.2.2.4</a:t>
            </a:r>
            <a:r>
              <a:rPr lang="en-US" smtClean="0"/>
              <a:t>), select the first one in the compilation as the original edition for purposes of choosing the preferred title for the work.</a:t>
            </a:r>
          </a:p>
          <a:p>
            <a:pPr eaLnBrk="1" hangingPunct="1"/>
            <a:r>
              <a:rPr lang="en-US" smtClean="0"/>
              <a:t> </a:t>
            </a:r>
          </a:p>
          <a:p>
            <a:pPr eaLnBrk="1" hangingPunct="1"/>
            <a:r>
              <a:rPr lang="en-US" b="1" smtClean="0"/>
              <a:t>EXAMPLE</a:t>
            </a:r>
          </a:p>
          <a:p>
            <a:pPr eaLnBrk="1" hangingPunct="1"/>
            <a:r>
              <a:rPr lang="en-US" smtClean="0"/>
              <a:t> </a:t>
            </a:r>
          </a:p>
          <a:p>
            <a:pPr eaLnBrk="1" hangingPunct="1"/>
            <a:r>
              <a:rPr lang="en-US" smtClean="0"/>
              <a:t>245 00 $a Diplôme international de l'OIV en management du secteur de la vigne et du vin : $b OIV MSc in wine management = International diploma of the OIV in management of the vine and wine sector = Internationales Diplom der OIV im Fachberich Management im Weinbausektor = Diploma internazionale dell'OIV in getion del settore della vigna e del vino = Diploma internacional de la OIV de management del sector la viña y el vino.</a:t>
            </a:r>
          </a:p>
          <a:p>
            <a:pPr eaLnBrk="1" hangingPunct="1"/>
            <a:r>
              <a:rPr lang="en-US" smtClean="0"/>
              <a:t>730 02 $a Diplôme international de l'OIV en management du secteur de la vigne et du vin.</a:t>
            </a:r>
          </a:p>
          <a:p>
            <a:pPr eaLnBrk="1" hangingPunct="1"/>
            <a:r>
              <a:rPr lang="en-US" smtClean="0"/>
              <a:t>730 02 $a Diplôme international de l'OIV en management du secteur de la vigne et du vin. $l English.</a:t>
            </a:r>
          </a:p>
          <a:p>
            <a:pPr eaLnBrk="1" hangingPunct="1"/>
            <a:r>
              <a:rPr lang="en-US" b="1" smtClean="0"/>
              <a:t>French title is chosen as the preferred title because it is the one named first in the compilation</a:t>
            </a:r>
            <a:endParaRPr lang="en-US" smtClean="0"/>
          </a:p>
        </p:txBody>
      </p:sp>
      <p:sp>
        <p:nvSpPr>
          <p:cNvPr id="234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03AFA1-CCD1-4433-98F0-066D9E76146D}"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LC-PCC PS for 6.27.1.9 Appendix 1</a:t>
            </a:r>
          </a:p>
        </p:txBody>
      </p:sp>
      <p:sp>
        <p:nvSpPr>
          <p:cNvPr id="235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EB56B7-AE09-43F1-9687-54180B8579E9}"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first example has the original German language track and a language track in English.  The English name for this film is Run Lola Run.</a:t>
            </a:r>
          </a:p>
          <a:p>
            <a:pPr eaLnBrk="1" hangingPunct="1">
              <a:spcBef>
                <a:spcPct val="0"/>
              </a:spcBef>
            </a:pPr>
            <a:endParaRPr lang="en-US" smtClean="0"/>
          </a:p>
          <a:p>
            <a:pPr eaLnBrk="1" hangingPunct="1">
              <a:spcBef>
                <a:spcPct val="0"/>
              </a:spcBef>
            </a:pPr>
            <a:r>
              <a:rPr lang="en-US" smtClean="0"/>
              <a:t>The second example has the original English language track and dubbed versions in French and Spanish.</a:t>
            </a:r>
          </a:p>
          <a:p>
            <a:pPr eaLnBrk="1" hangingPunct="1">
              <a:spcBef>
                <a:spcPct val="0"/>
              </a:spcBef>
            </a:pPr>
            <a:endParaRPr lang="en-US" smtClean="0"/>
          </a:p>
          <a:p>
            <a:pPr eaLnBrk="1" hangingPunct="1">
              <a:spcBef>
                <a:spcPct val="0"/>
              </a:spcBef>
            </a:pPr>
            <a:r>
              <a:rPr lang="en-US" smtClean="0"/>
              <a:t>In the RDA examples in this slide, text in black is the authorized access point representing the work.</a:t>
            </a:r>
          </a:p>
          <a:p>
            <a:pPr eaLnBrk="1" hangingPunct="1">
              <a:spcBef>
                <a:spcPct val="0"/>
              </a:spcBef>
            </a:pPr>
            <a:endParaRPr lang="en-US" smtClean="0"/>
          </a:p>
        </p:txBody>
      </p:sp>
      <p:sp>
        <p:nvSpPr>
          <p:cNvPr id="236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08E1C4-2E59-485A-93B2-2B3905AC1FF9}"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0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C0988B-7334-44DB-9947-DD3AE98ABF78}"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7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01C794-4D5B-4A9C-9EDA-0620E3209A43}"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pPr>
            <a:r>
              <a:rPr lang="en-US" smtClean="0"/>
              <a:t>In the examples in this slide, text in black is the authorized access point representing the work or the part(s) of the work.</a:t>
            </a:r>
          </a:p>
          <a:p>
            <a:pPr eaLnBrk="1" hangingPunct="1">
              <a:spcBef>
                <a:spcPct val="0"/>
              </a:spcBef>
            </a:pPr>
            <a:endParaRPr lang="en-US" smtClean="0"/>
          </a:p>
        </p:txBody>
      </p:sp>
      <p:sp>
        <p:nvSpPr>
          <p:cNvPr id="2385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57DE34-B0A4-4149-9085-2E8AE836A19B}"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9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80DA05-4EA4-4A00-8914-E486ABF3DC69}" type="slidenum">
              <a:rPr lang="en-US" smtClean="0"/>
              <a:pPr fontAlgn="base">
                <a:spcBef>
                  <a:spcPct val="0"/>
                </a:spcBef>
                <a:spcAft>
                  <a:spcPct val="0"/>
                </a:spcAft>
                <a:defRPr/>
              </a:pPr>
              <a:t>48</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0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03CC5B-D329-483F-BD2F-EDE6C7D086D9}" type="slidenum">
              <a:rPr lang="en-US" smtClean="0"/>
              <a:pPr fontAlgn="base">
                <a:spcBef>
                  <a:spcPct val="0"/>
                </a:spcBef>
                <a:spcAft>
                  <a:spcPct val="0"/>
                </a:spcAft>
                <a:defRPr/>
              </a:pPr>
              <a:t>70</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1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F09F27-2762-4E73-80AC-3AEDC6884116}" type="slidenum">
              <a:rPr lang="en-US" smtClean="0"/>
              <a:pPr fontAlgn="base">
                <a:spcBef>
                  <a:spcPct val="0"/>
                </a:spcBef>
                <a:spcAft>
                  <a:spcPct val="0"/>
                </a:spcAft>
                <a:defRPr/>
              </a:pPr>
              <a:t>71</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2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5178A4-DF03-4B3C-B4CC-EE3D388E6187}" type="slidenum">
              <a:rPr lang="en-US" smtClean="0"/>
              <a:pPr fontAlgn="base">
                <a:spcBef>
                  <a:spcPct val="0"/>
                </a:spcBef>
                <a:spcAft>
                  <a:spcPct val="0"/>
                </a:spcAft>
                <a:defRPr/>
              </a:pPr>
              <a:t>72</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RDA 9.4  Title of the person includes: Titles of Royalty; Consorts of Royal Persons; Children and Grandchildren of Royal Persons; Titles of Nobility; Popes; Bishops, etc.; Other Persons of Religious Vocation</a:t>
            </a:r>
          </a:p>
          <a:p>
            <a:pPr eaLnBrk="1" hangingPunct="1">
              <a:spcBef>
                <a:spcPct val="0"/>
              </a:spcBef>
            </a:pPr>
            <a:endParaRPr lang="en-US" smtClean="0"/>
          </a:p>
          <a:p>
            <a:pPr eaLnBrk="1" hangingPunct="1">
              <a:spcBef>
                <a:spcPct val="0"/>
              </a:spcBef>
            </a:pPr>
            <a:r>
              <a:rPr lang="en-US" smtClean="0"/>
              <a:t>NOTE: 368 $d is a new subfield and not yet implemented by OCLC/NACO</a:t>
            </a:r>
          </a:p>
          <a:p>
            <a:pPr eaLnBrk="1" hangingPunct="1">
              <a:spcBef>
                <a:spcPct val="0"/>
              </a:spcBef>
            </a:pPr>
            <a:endParaRPr lang="en-US" smtClean="0"/>
          </a:p>
          <a:p>
            <a:pPr eaLnBrk="1" hangingPunct="1">
              <a:spcBef>
                <a:spcPct val="0"/>
              </a:spcBef>
            </a:pPr>
            <a:r>
              <a:rPr lang="en-US" smtClean="0"/>
              <a:t>RDA 9.6.1  Other designation associated with the person is a term other than a title that is associated with a person’s name.</a:t>
            </a:r>
          </a:p>
        </p:txBody>
      </p:sp>
      <p:sp>
        <p:nvSpPr>
          <p:cNvPr id="243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F2ECB9-E0CD-4C07-8E55-CF4C51DBACB9}" type="slidenum">
              <a:rPr lang="en-US" smtClean="0"/>
              <a:pPr fontAlgn="base">
                <a:spcBef>
                  <a:spcPct val="0"/>
                </a:spcBef>
                <a:spcAft>
                  <a:spcPct val="0"/>
                </a:spcAft>
                <a:defRPr/>
              </a:pPr>
              <a:t>75</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RDA 9.6.1  Other designation associated with the person is a term other than a title that is associated with a person’s name.   </a:t>
            </a:r>
          </a:p>
          <a:p>
            <a:pPr eaLnBrk="1" hangingPunct="1">
              <a:spcBef>
                <a:spcPct val="0"/>
              </a:spcBef>
            </a:pPr>
            <a:r>
              <a:rPr lang="en-US" smtClean="0"/>
              <a:t>9.6.1.4  For a Christian saint, record </a:t>
            </a:r>
            <a:r>
              <a:rPr lang="en-US" i="1" smtClean="0"/>
              <a:t>Saint</a:t>
            </a:r>
            <a:r>
              <a:rPr lang="en-US" smtClean="0"/>
              <a:t>.</a:t>
            </a:r>
          </a:p>
          <a:p>
            <a:pPr eaLnBrk="1" hangingPunct="1">
              <a:spcBef>
                <a:spcPct val="0"/>
              </a:spcBef>
            </a:pPr>
            <a:r>
              <a:rPr lang="en-US" smtClean="0"/>
              <a:t>9.6.1.5  For a spirit, record </a:t>
            </a:r>
            <a:r>
              <a:rPr lang="en-US" i="1" smtClean="0"/>
              <a:t>Spirit</a:t>
            </a:r>
            <a:r>
              <a:rPr lang="en-US" smtClean="0"/>
              <a:t>.</a:t>
            </a:r>
          </a:p>
          <a:p>
            <a:pPr eaLnBrk="1" hangingPunct="1">
              <a:spcBef>
                <a:spcPct val="0"/>
              </a:spcBef>
            </a:pPr>
            <a:endParaRPr lang="en-US" smtClean="0"/>
          </a:p>
          <a:p>
            <a:pPr eaLnBrk="1" hangingPunct="1">
              <a:spcBef>
                <a:spcPct val="0"/>
              </a:spcBef>
            </a:pPr>
            <a:r>
              <a:rPr lang="en-US" smtClean="0"/>
              <a:t>NOTE: The British Library has a proposal to revise 9.6 (6JSC/BL/4, on the JSC working documents website) to provide for recording other designations for persons named in religious works, fictitious and legendary persons, and non-human entities:</a:t>
            </a:r>
          </a:p>
          <a:p>
            <a:pPr eaLnBrk="1" hangingPunct="1">
              <a:spcBef>
                <a:spcPct val="0"/>
              </a:spcBef>
            </a:pPr>
            <a:endParaRPr lang="en-US" smtClean="0"/>
          </a:p>
          <a:p>
            <a:pPr eaLnBrk="1" hangingPunct="1">
              <a:spcBef>
                <a:spcPct val="0"/>
              </a:spcBef>
            </a:pPr>
            <a:r>
              <a:rPr lang="en-US" smtClean="0"/>
              <a:t>For a person named in a religious work, record an appropriate designation, e.g. </a:t>
            </a:r>
            <a:r>
              <a:rPr lang="en-US" i="1" smtClean="0"/>
              <a:t>Biblical figure. </a:t>
            </a:r>
            <a:r>
              <a:rPr lang="en-US" smtClean="0"/>
              <a:t>For a fictitious or legendary person, record </a:t>
            </a:r>
            <a:r>
              <a:rPr lang="en-US" i="1" smtClean="0"/>
              <a:t>Fictitious character, Legendary character, </a:t>
            </a:r>
            <a:r>
              <a:rPr lang="en-US" smtClean="0"/>
              <a:t>or another appropriate designation. For a non-human entity, record a designation for type, species or breed, e.g. </a:t>
            </a:r>
            <a:r>
              <a:rPr lang="en-US" i="1" smtClean="0"/>
              <a:t>Cat.</a:t>
            </a:r>
          </a:p>
          <a:p>
            <a:pPr eaLnBrk="1" hangingPunct="1">
              <a:spcBef>
                <a:spcPct val="0"/>
              </a:spcBef>
            </a:pPr>
            <a:endParaRPr lang="en-US" i="1" smtClean="0"/>
          </a:p>
          <a:p>
            <a:pPr eaLnBrk="1" hangingPunct="1">
              <a:spcBef>
                <a:spcPct val="0"/>
              </a:spcBef>
            </a:pPr>
            <a:r>
              <a:rPr lang="en-US" smtClean="0"/>
              <a:t>The proposal would also add a catchall “Other Designation” as a last resort to differentiate persons by adding designations such as: Brother of Andrew Lang; Of the North Oxford Association; Writer on horsemanship; of Nottingham.  This would restore some of the kinds of distinguishing terms allowed by AACR2 22.19.</a:t>
            </a:r>
            <a:endParaRPr lang="en-US" i="1" smtClean="0"/>
          </a:p>
          <a:p>
            <a:pPr eaLnBrk="1" hangingPunct="1">
              <a:spcBef>
                <a:spcPct val="0"/>
              </a:spcBef>
            </a:pPr>
            <a:endParaRPr lang="en-US" smtClean="0"/>
          </a:p>
        </p:txBody>
      </p:sp>
      <p:sp>
        <p:nvSpPr>
          <p:cNvPr id="244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8643F7-D8EB-41C9-AB0E-745287A32609}" type="slidenum">
              <a:rPr lang="en-US" smtClean="0"/>
              <a:pPr fontAlgn="base">
                <a:spcBef>
                  <a:spcPct val="0"/>
                </a:spcBef>
                <a:spcAft>
                  <a:spcPct val="0"/>
                </a:spcAft>
                <a:defRPr/>
              </a:pPr>
              <a:t>76</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With few exceptions, the instructions for choosing the preferred name for a person are the same as what is found in AACR2.</a:t>
            </a:r>
          </a:p>
        </p:txBody>
      </p:sp>
      <p:sp>
        <p:nvSpPr>
          <p:cNvPr id="2457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0013CA-F970-4CD0-9F97-85D6FC84F3E5}" type="slidenum">
              <a:rPr lang="en-US" smtClean="0"/>
              <a:pPr fontAlgn="base">
                <a:spcBef>
                  <a:spcPct val="0"/>
                </a:spcBef>
                <a:spcAft>
                  <a:spcPct val="0"/>
                </a:spcAft>
                <a:defRPr/>
              </a:pPr>
              <a:t>78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p:spPr>
      </p:sp>
      <p:sp>
        <p:nvSpPr>
          <p:cNvPr id="247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There aren’t a huge number of changes from AACR2 to RDA for personal names.  One of the main ones is that terms like Jr., Sr., fils, and père and numbers such as II and III are now considered an integral part of the person’s name.  In AACR2 they were omitted unless needed to distinguish between two or more persons with the same name when dates or fuller form of name were not known.</a:t>
            </a:r>
          </a:p>
          <a:p>
            <a:pPr eaLnBrk="1" hangingPunct="1">
              <a:spcBef>
                <a:spcPct val="0"/>
              </a:spcBef>
            </a:pPr>
            <a:endParaRPr lang="en-US" smtClean="0"/>
          </a:p>
          <a:p>
            <a:pPr eaLnBrk="1" hangingPunct="1">
              <a:spcBef>
                <a:spcPct val="0"/>
              </a:spcBef>
            </a:pPr>
            <a:r>
              <a:rPr lang="en-US" smtClean="0"/>
              <a:t>Because Julio Iglesias, Jr.’s birth date is available, in AACR2 the term “Jr.” is not included in his heading.  In RDA, terms indicating relationship such as “Jr.” are treated as part of the preferred name.  Date of birth is a core element in RDA, so it is still added when known.</a:t>
            </a:r>
          </a:p>
        </p:txBody>
      </p:sp>
      <p:sp>
        <p:nvSpPr>
          <p:cNvPr id="2467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F86BB4-448D-47DB-9BB8-3633634177EA}" type="slidenum">
              <a:rPr lang="en-US" smtClean="0"/>
              <a:pPr fontAlgn="base">
                <a:spcBef>
                  <a:spcPct val="0"/>
                </a:spcBef>
                <a:spcAft>
                  <a:spcPct val="0"/>
                </a:spcAft>
                <a:defRPr/>
              </a:pPr>
              <a:t>79</a:t>
            </a:fld>
            <a:endParaRPr lang="en-US" smtClean="0"/>
          </a:p>
        </p:txBody>
      </p:sp>
      <p:sp>
        <p:nvSpPr>
          <p:cNvPr id="246789"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9781C4E3-C4E6-44BD-A63F-F0AFD1CEB461}"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LC-PCC PS for 5.3. Core Elements. </a:t>
            </a:r>
            <a:r>
              <a:rPr lang="en-US" i="1" smtClean="0"/>
              <a:t>LC practice:</a:t>
            </a:r>
            <a:r>
              <a:rPr lang="en-US" smtClean="0"/>
              <a:t> When (1) identifying a musical work with a title that is not distinctive or (2) recording an element to differentiate one authorized access point for a work from the authorized access point for another work or from a name for a person, family, or corporate body, always add the element to the access point.</a:t>
            </a:r>
          </a:p>
        </p:txBody>
      </p:sp>
      <p:sp>
        <p:nvSpPr>
          <p:cNvPr id="4" name="Slide Number Placeholder 3"/>
          <p:cNvSpPr>
            <a:spLocks noGrp="1"/>
          </p:cNvSpPr>
          <p:nvPr>
            <p:ph type="sldNum" sz="quarter" idx="5"/>
          </p:nvPr>
        </p:nvSpPr>
        <p:spPr/>
        <p:txBody>
          <a:bodyPr/>
          <a:lstStyle/>
          <a:p>
            <a:pPr>
              <a:defRPr/>
            </a:pPr>
            <a:fld id="{46B9648F-2225-4C1C-AD33-D93388EFA6F2}" type="slidenum">
              <a:rPr lang="en-US" smtClean="0"/>
              <a:pPr>
                <a:defRPr/>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There are some changes in the way dates are recording in RDA from how they were included in headings in AACR2.</a:t>
            </a:r>
          </a:p>
        </p:txBody>
      </p:sp>
      <p:sp>
        <p:nvSpPr>
          <p:cNvPr id="2478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99A300-C28D-4A8B-9555-120DDA54120D}" type="slidenum">
              <a:rPr lang="en-US" smtClean="0"/>
              <a:pPr fontAlgn="base">
                <a:spcBef>
                  <a:spcPct val="0"/>
                </a:spcBef>
                <a:spcAft>
                  <a:spcPct val="0"/>
                </a:spcAft>
                <a:defRPr/>
              </a:pPr>
              <a:t>80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AACR2 22.17A restricts the use of fl. and century dates to before the twentieth century.  There is no such restriction in RDA.</a:t>
            </a:r>
          </a:p>
          <a:p>
            <a:pPr eaLnBrk="1" hangingPunct="1">
              <a:spcBef>
                <a:spcPct val="0"/>
              </a:spcBef>
            </a:pPr>
            <a:endParaRPr lang="en-US" smtClean="0"/>
          </a:p>
          <a:p>
            <a:pPr eaLnBrk="1" hangingPunct="1">
              <a:spcBef>
                <a:spcPct val="0"/>
              </a:spcBef>
            </a:pPr>
            <a:r>
              <a:rPr lang="en-US" smtClean="0"/>
              <a:t>LC-PCC PS for 9.3.4.3: </a:t>
            </a:r>
          </a:p>
          <a:p>
            <a:pPr eaLnBrk="1" hangingPunct="1">
              <a:spcBef>
                <a:spcPct val="0"/>
              </a:spcBef>
            </a:pPr>
            <a:r>
              <a:rPr lang="en-US" i="1" smtClean="0"/>
              <a:t>LC practice: </a:t>
            </a:r>
            <a:r>
              <a:rPr lang="en-US" smtClean="0"/>
              <a:t>When recording the date in an authorized access point, use “active” and “century” rather than the abbreviations “fl.” and “cent.” The term "active" should appear before the first period of activity date (e.g., "active 12th century").</a:t>
            </a:r>
          </a:p>
        </p:txBody>
      </p:sp>
      <p:sp>
        <p:nvSpPr>
          <p:cNvPr id="248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0E3EFF-2746-439A-8FE2-0697A79FDED8}" type="slidenum">
              <a:rPr lang="en-US" smtClean="0"/>
              <a:pPr fontAlgn="base">
                <a:spcBef>
                  <a:spcPct val="0"/>
                </a:spcBef>
                <a:spcAft>
                  <a:spcPct val="0"/>
                </a:spcAft>
                <a:defRPr/>
              </a:pPr>
              <a:t>82</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LC-PCC PS for 9.3.2.3: </a:t>
            </a:r>
          </a:p>
          <a:p>
            <a:pPr eaLnBrk="1" hangingPunct="1">
              <a:spcBef>
                <a:spcPct val="0"/>
              </a:spcBef>
            </a:pPr>
            <a:r>
              <a:rPr lang="en-US" i="1" smtClean="0"/>
              <a:t>LC practice/PCC practice: </a:t>
            </a:r>
            <a:r>
              <a:rPr lang="en-US" smtClean="0"/>
              <a:t>Record the month in English.</a:t>
            </a:r>
          </a:p>
          <a:p>
            <a:pPr eaLnBrk="1" hangingPunct="1">
              <a:spcBef>
                <a:spcPct val="0"/>
              </a:spcBef>
            </a:pPr>
            <a:r>
              <a:rPr lang="en-US" i="1" smtClean="0"/>
              <a:t>LC practice/PCC practice: </a:t>
            </a:r>
            <a:r>
              <a:rPr lang="en-US" smtClean="0"/>
              <a:t>Use a hyphen after date of birth when recording the date in an authorized access point; do not use the term “born” with the date.</a:t>
            </a:r>
          </a:p>
          <a:p>
            <a:pPr eaLnBrk="1" hangingPunct="1">
              <a:spcBef>
                <a:spcPct val="0"/>
              </a:spcBef>
            </a:pPr>
            <a:endParaRPr lang="en-US" smtClean="0"/>
          </a:p>
          <a:p>
            <a:pPr eaLnBrk="1" hangingPunct="1">
              <a:spcBef>
                <a:spcPct val="0"/>
              </a:spcBef>
            </a:pPr>
            <a:endParaRPr lang="en-US" smtClean="0"/>
          </a:p>
        </p:txBody>
      </p:sp>
      <p:sp>
        <p:nvSpPr>
          <p:cNvPr id="249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6C4AD6-B7F0-4207-B528-2C57F3DE1D83}" type="slidenum">
              <a:rPr lang="en-US" smtClean="0"/>
              <a:pPr fontAlgn="base">
                <a:spcBef>
                  <a:spcPct val="0"/>
                </a:spcBef>
                <a:spcAft>
                  <a:spcPct val="0"/>
                </a:spcAft>
                <a:defRPr/>
              </a:pPr>
              <a:t>83</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LC-PCC PS for 9.3.3.3:</a:t>
            </a:r>
          </a:p>
          <a:p>
            <a:pPr eaLnBrk="1" hangingPunct="1">
              <a:spcBef>
                <a:spcPct val="0"/>
              </a:spcBef>
            </a:pPr>
            <a:r>
              <a:rPr lang="en-US" i="1" smtClean="0"/>
              <a:t>LC practice/PCC practice: </a:t>
            </a:r>
            <a:r>
              <a:rPr lang="en-US" smtClean="0"/>
              <a:t>Use a hyphen before the date of death when recording the date in an authorized access point; do not use the term “died” with the date.</a:t>
            </a:r>
          </a:p>
          <a:p>
            <a:pPr eaLnBrk="1" hangingPunct="1">
              <a:spcBef>
                <a:spcPct val="0"/>
              </a:spcBef>
            </a:pPr>
            <a:endParaRPr lang="en-US" smtClean="0"/>
          </a:p>
          <a:p>
            <a:pPr eaLnBrk="1" hangingPunct="1">
              <a:spcBef>
                <a:spcPct val="0"/>
              </a:spcBef>
            </a:pPr>
            <a:endParaRPr lang="en-US" smtClean="0"/>
          </a:p>
        </p:txBody>
      </p:sp>
      <p:sp>
        <p:nvSpPr>
          <p:cNvPr id="2508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28A3C0-220F-4BDA-85A8-8CD9E9A2295B}" type="slidenum">
              <a:rPr lang="en-US" smtClean="0"/>
              <a:pPr fontAlgn="base">
                <a:spcBef>
                  <a:spcPct val="0"/>
                </a:spcBef>
                <a:spcAft>
                  <a:spcPct val="0"/>
                </a:spcAft>
                <a:defRPr/>
              </a:pPr>
              <a:t>84</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eaLnBrk="1" fontAlgn="auto" hangingPunct="1">
              <a:spcBef>
                <a:spcPct val="0"/>
              </a:spcBef>
              <a:spcAft>
                <a:spcPts val="0"/>
              </a:spcAft>
              <a:defRPr/>
            </a:pPr>
            <a:r>
              <a:rPr lang="en-US" dirty="0" smtClean="0"/>
              <a:t>Date of birth and Date of death are core elements, and are always added to newly established access points when known.</a:t>
            </a:r>
          </a:p>
          <a:p>
            <a:pPr eaLnBrk="1" fontAlgn="auto" hangingPunct="1">
              <a:spcBef>
                <a:spcPct val="0"/>
              </a:spcBef>
              <a:spcAft>
                <a:spcPts val="0"/>
              </a:spcAft>
              <a:defRPr/>
            </a:pPr>
            <a:endParaRPr lang="en-US" dirty="0" smtClean="0"/>
          </a:p>
          <a:p>
            <a:pPr eaLnBrk="1" fontAlgn="auto" hangingPunct="1">
              <a:spcBef>
                <a:spcPct val="0"/>
              </a:spcBef>
              <a:spcAft>
                <a:spcPts val="0"/>
              </a:spcAft>
              <a:defRPr/>
            </a:pPr>
            <a:r>
              <a:rPr lang="en-US" dirty="0" smtClean="0"/>
              <a:t>RDA Appendix B does not contain any abbreviations for months.  Other terms associated with dates that are abbreviated in AACR (b., d., fl., cent.) are spelled out if used in RDA records because abbreviations should not be used.  “ca.” is replaced by “approximately”.</a:t>
            </a:r>
          </a:p>
          <a:p>
            <a:pPr eaLnBrk="1" fontAlgn="auto" hangingPunct="1">
              <a:spcBef>
                <a:spcPct val="0"/>
              </a:spcBef>
              <a:spcAft>
                <a:spcPts val="0"/>
              </a:spcAft>
              <a:defRPr/>
            </a:pPr>
            <a:endParaRPr lang="en-US" dirty="0" smtClean="0"/>
          </a:p>
          <a:p>
            <a:pPr eaLnBrk="1" fontAlgn="auto" hangingPunct="1">
              <a:spcBef>
                <a:spcPts val="0"/>
              </a:spcBef>
              <a:spcAft>
                <a:spcPts val="0"/>
              </a:spcAft>
              <a:defRPr/>
            </a:pPr>
            <a:r>
              <a:rPr lang="en-US" dirty="0" smtClean="0"/>
              <a:t>9.3.2.1  </a:t>
            </a:r>
            <a:r>
              <a:rPr lang="en-US" b="1" dirty="0" smtClean="0"/>
              <a:t>Date of birth</a:t>
            </a:r>
            <a:r>
              <a:rPr lang="en-US" dirty="0" smtClean="0"/>
              <a:t> is the year a person was born.  Date of birth may also include the month and day of the person’s birth</a:t>
            </a:r>
          </a:p>
          <a:p>
            <a:pPr eaLnBrk="1" fontAlgn="auto" hangingPunct="1">
              <a:spcBef>
                <a:spcPct val="0"/>
              </a:spcBef>
              <a:spcAft>
                <a:spcPts val="0"/>
              </a:spcAft>
              <a:defRPr/>
            </a:pPr>
            <a:r>
              <a:rPr lang="en-US" dirty="0" smtClean="0"/>
              <a:t>9.3.2.3  Record the person’s date of birth applying the basic instructions on recording dates associated with persons given under 9.3.1. </a:t>
            </a:r>
            <a:r>
              <a:rPr lang="en-US" b="1" dirty="0" smtClean="0"/>
              <a:t> </a:t>
            </a:r>
            <a:r>
              <a:rPr lang="en-US" dirty="0" smtClean="0"/>
              <a:t>If the person was born in the same year as another person with the same name, record the date of birth in the form [year] [month] [day]. Record the month in the language and script preferred by the agency creating the data.</a:t>
            </a:r>
          </a:p>
          <a:p>
            <a:pPr eaLnBrk="1" fontAlgn="auto" hangingPunct="1">
              <a:spcBef>
                <a:spcPct val="0"/>
              </a:spcBef>
              <a:spcAft>
                <a:spcPts val="0"/>
              </a:spcAft>
              <a:defRPr/>
            </a:pPr>
            <a:endParaRPr lang="en-US" dirty="0" smtClean="0"/>
          </a:p>
          <a:p>
            <a:pPr eaLnBrk="1" fontAlgn="auto" hangingPunct="1">
              <a:spcBef>
                <a:spcPts val="0"/>
              </a:spcBef>
              <a:spcAft>
                <a:spcPts val="0"/>
              </a:spcAft>
              <a:defRPr/>
            </a:pPr>
            <a:r>
              <a:rPr lang="en-US" dirty="0" smtClean="0"/>
              <a:t>LC-PCC PS for 9.3.2.3: </a:t>
            </a:r>
            <a:r>
              <a:rPr lang="en-US" i="1" dirty="0" smtClean="0"/>
              <a:t>LC practice/PCC practice:</a:t>
            </a:r>
            <a:r>
              <a:rPr lang="en-US" dirty="0" smtClean="0"/>
              <a:t> Record the month in English.</a:t>
            </a:r>
          </a:p>
          <a:p>
            <a:pPr eaLnBrk="1" fontAlgn="auto" hangingPunct="1">
              <a:spcBef>
                <a:spcPts val="0"/>
              </a:spcBef>
              <a:spcAft>
                <a:spcPts val="0"/>
              </a:spcAft>
              <a:defRPr/>
            </a:pPr>
            <a:r>
              <a:rPr lang="en-US" i="1" dirty="0" smtClean="0"/>
              <a:t>LC practice/PCC practice:</a:t>
            </a:r>
            <a:r>
              <a:rPr lang="en-US" dirty="0" smtClean="0"/>
              <a:t> Use a hyphen after date of birth when recording the date in an authorized access point; do not use the term “born” with the date.</a:t>
            </a:r>
          </a:p>
          <a:p>
            <a:pPr eaLnBrk="1" fontAlgn="auto" hangingPunct="1">
              <a:spcBef>
                <a:spcPct val="0"/>
              </a:spcBef>
              <a:spcAft>
                <a:spcPts val="0"/>
              </a:spcAft>
              <a:defRPr/>
            </a:pPr>
            <a:endParaRPr lang="en-US" dirty="0" smtClean="0"/>
          </a:p>
          <a:p>
            <a:pPr eaLnBrk="1" fontAlgn="auto" hangingPunct="1">
              <a:spcBef>
                <a:spcPts val="0"/>
              </a:spcBef>
              <a:spcAft>
                <a:spcPts val="0"/>
              </a:spcAft>
              <a:defRPr/>
            </a:pPr>
            <a:r>
              <a:rPr lang="en-US" dirty="0" smtClean="0"/>
              <a:t>9.3.3.1  </a:t>
            </a:r>
            <a:r>
              <a:rPr lang="en-US" b="1" dirty="0" smtClean="0"/>
              <a:t>Date of death</a:t>
            </a:r>
            <a:r>
              <a:rPr lang="en-US" dirty="0" smtClean="0"/>
              <a:t> is the year a person died. Date of death may also include the month and day of the person's death.</a:t>
            </a:r>
          </a:p>
          <a:p>
            <a:pPr eaLnBrk="1" fontAlgn="auto" hangingPunct="1">
              <a:spcBef>
                <a:spcPct val="0"/>
              </a:spcBef>
              <a:spcAft>
                <a:spcPts val="0"/>
              </a:spcAft>
              <a:defRPr/>
            </a:pPr>
            <a:r>
              <a:rPr lang="en-US" dirty="0" smtClean="0"/>
              <a:t>9.3.3.3  Record the date of death of a deceased person applying the basic instructions on recording dates associated with persons given under 9.3.1.</a:t>
            </a:r>
          </a:p>
          <a:p>
            <a:pPr eaLnBrk="1" fontAlgn="auto" hangingPunct="1">
              <a:spcBef>
                <a:spcPct val="0"/>
              </a:spcBef>
              <a:spcAft>
                <a:spcPts val="0"/>
              </a:spcAft>
              <a:defRPr/>
            </a:pPr>
            <a:endParaRPr lang="en-US" dirty="0" smtClean="0"/>
          </a:p>
          <a:p>
            <a:pPr eaLnBrk="1" fontAlgn="auto" hangingPunct="1">
              <a:spcBef>
                <a:spcPct val="0"/>
              </a:spcBef>
              <a:spcAft>
                <a:spcPts val="0"/>
              </a:spcAft>
              <a:defRPr/>
            </a:pPr>
            <a:r>
              <a:rPr lang="en-US" dirty="0" smtClean="0"/>
              <a:t>LC-PCC PS for 9.3.3.3: </a:t>
            </a:r>
            <a:r>
              <a:rPr lang="en-US" i="1" dirty="0" smtClean="0"/>
              <a:t>LC practice/PCC practice:</a:t>
            </a:r>
            <a:r>
              <a:rPr lang="en-US" dirty="0" smtClean="0"/>
              <a:t> Use a hyphen before the date of death when recording the date in an authorized access point; do not use the term “died” with the date.</a:t>
            </a:r>
          </a:p>
          <a:p>
            <a:pPr eaLnBrk="1" fontAlgn="auto" hangingPunct="1">
              <a:spcBef>
                <a:spcPct val="0"/>
              </a:spcBef>
              <a:spcAft>
                <a:spcPts val="0"/>
              </a:spcAft>
              <a:defRPr/>
            </a:pPr>
            <a:endParaRPr lang="en-US" dirty="0" smtClean="0"/>
          </a:p>
          <a:p>
            <a:pPr eaLnBrk="1" fontAlgn="auto" hangingPunct="1">
              <a:spcBef>
                <a:spcPct val="0"/>
              </a:spcBef>
              <a:spcAft>
                <a:spcPts val="0"/>
              </a:spcAft>
              <a:defRPr/>
            </a:pPr>
            <a:r>
              <a:rPr lang="en-US" i="1" dirty="0" smtClean="0"/>
              <a:t>Note:</a:t>
            </a:r>
            <a:r>
              <a:rPr lang="en-US" dirty="0" smtClean="0"/>
              <a:t> the various dates associated with a person (birth, death, period of activity) are </a:t>
            </a:r>
            <a:r>
              <a:rPr lang="en-US" i="1" dirty="0" smtClean="0"/>
              <a:t>separate</a:t>
            </a:r>
            <a:r>
              <a:rPr lang="en-US" dirty="0" smtClean="0"/>
              <a:t> elements in RDA.  But because they all map to MARC X00 subfield $d, something extra (e.g., “born”, “died”, or a hyphen between, before, or after) is needed when encoding those RDA elements in access points to give the dates meaning.  </a:t>
            </a:r>
            <a:endParaRPr lang="en-US" i="1" dirty="0" smtClean="0"/>
          </a:p>
        </p:txBody>
      </p:sp>
      <p:sp>
        <p:nvSpPr>
          <p:cNvPr id="2519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53EF48-C889-4D97-9BEA-3F13C8EDD068}" type="slidenum">
              <a:rPr lang="en-US" smtClean="0"/>
              <a:pPr fontAlgn="base">
                <a:spcBef>
                  <a:spcPct val="0"/>
                </a:spcBef>
                <a:spcAft>
                  <a:spcPct val="0"/>
                </a:spcAft>
                <a:defRPr/>
              </a:pPr>
              <a:t>85</a:t>
            </a:fld>
            <a:endParaRPr lang="en-US" smtClean="0"/>
          </a:p>
        </p:txBody>
      </p:sp>
      <p:sp>
        <p:nvSpPr>
          <p:cNvPr id="251909"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81E561D1-D3B3-44AB-B636-86CEA7DED91B}"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p:spPr>
      </p:sp>
      <p:sp>
        <p:nvSpPr>
          <p:cNvPr id="253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sz="1100" smtClean="0"/>
              <a:t>RDA Appendix B does not contain any abbreviations for months.  Other terms associated with dates that are abbreviated in AACR (b., d., fl., cent.) are spelled out if used in RDA records because abbreviations should not be used.  “ca.” is replaced by “approximately”.</a:t>
            </a:r>
          </a:p>
          <a:p>
            <a:pPr eaLnBrk="1" hangingPunct="1">
              <a:lnSpc>
                <a:spcPct val="80000"/>
              </a:lnSpc>
              <a:spcBef>
                <a:spcPct val="0"/>
              </a:spcBef>
            </a:pPr>
            <a:r>
              <a:rPr lang="en-US" sz="1100" smtClean="0"/>
              <a:t> </a:t>
            </a:r>
          </a:p>
          <a:p>
            <a:pPr eaLnBrk="1" hangingPunct="1">
              <a:lnSpc>
                <a:spcPct val="80000"/>
              </a:lnSpc>
              <a:spcBef>
                <a:spcPct val="0"/>
              </a:spcBef>
            </a:pPr>
            <a:r>
              <a:rPr lang="en-US" sz="1100" smtClean="0"/>
              <a:t>9.3.4.3  If the person’s date of birth and date of death are both unknown, record a date or range of dates indicative of the person’s period of activity applying the basic instructions on recording dates associated with persons given under 9.3.1.</a:t>
            </a:r>
          </a:p>
          <a:p>
            <a:pPr eaLnBrk="1" hangingPunct="1">
              <a:lnSpc>
                <a:spcPct val="80000"/>
              </a:lnSpc>
              <a:spcBef>
                <a:spcPct val="0"/>
              </a:spcBef>
            </a:pPr>
            <a:endParaRPr lang="en-US" sz="1100" smtClean="0"/>
          </a:p>
          <a:p>
            <a:pPr eaLnBrk="1" hangingPunct="1">
              <a:lnSpc>
                <a:spcPct val="80000"/>
              </a:lnSpc>
              <a:spcBef>
                <a:spcPct val="0"/>
              </a:spcBef>
            </a:pPr>
            <a:r>
              <a:rPr lang="en-US" sz="1100" smtClean="0"/>
              <a:t>In AACR2, flourished dates are not used for dates within the twentieth century.  There is no such limitation on recording years of activity in RDA.</a:t>
            </a:r>
          </a:p>
          <a:p>
            <a:pPr eaLnBrk="1" hangingPunct="1">
              <a:lnSpc>
                <a:spcPct val="80000"/>
              </a:lnSpc>
              <a:spcBef>
                <a:spcPct val="0"/>
              </a:spcBef>
            </a:pPr>
            <a:endParaRPr lang="en-US" sz="1100" smtClean="0"/>
          </a:p>
          <a:p>
            <a:pPr eaLnBrk="1" hangingPunct="1">
              <a:lnSpc>
                <a:spcPct val="80000"/>
              </a:lnSpc>
              <a:spcBef>
                <a:spcPct val="0"/>
              </a:spcBef>
            </a:pPr>
            <a:r>
              <a:rPr lang="en-US" sz="1100" smtClean="0"/>
              <a:t>LC Policy Statement 9.3.4.3: </a:t>
            </a:r>
            <a:r>
              <a:rPr lang="en-US" sz="1100" i="1" smtClean="0"/>
              <a:t>LC practice:</a:t>
            </a:r>
            <a:r>
              <a:rPr lang="en-US" sz="1100" smtClean="0"/>
              <a:t> Use “active” rather than the term “flourished” that appears in examples in RDA.  The term "active" should appear before the first period of activity date (e.g., "active 12th century").</a:t>
            </a:r>
          </a:p>
          <a:p>
            <a:pPr eaLnBrk="1" hangingPunct="1">
              <a:lnSpc>
                <a:spcPct val="80000"/>
              </a:lnSpc>
              <a:spcBef>
                <a:spcPct val="0"/>
              </a:spcBef>
            </a:pPr>
            <a:endParaRPr lang="en-US" sz="1100" smtClean="0"/>
          </a:p>
          <a:p>
            <a:pPr eaLnBrk="1" hangingPunct="1">
              <a:lnSpc>
                <a:spcPct val="80000"/>
              </a:lnSpc>
              <a:spcBef>
                <a:spcPct val="0"/>
              </a:spcBef>
            </a:pPr>
            <a:endParaRPr lang="en-US" sz="1100" smtClean="0"/>
          </a:p>
          <a:p>
            <a:pPr eaLnBrk="1" hangingPunct="1">
              <a:lnSpc>
                <a:spcPct val="80000"/>
              </a:lnSpc>
              <a:spcBef>
                <a:spcPct val="0"/>
              </a:spcBef>
            </a:pPr>
            <a:r>
              <a:rPr lang="en-US" sz="1100" smtClean="0"/>
              <a:t>9.19.1.5  If none of the elements specified under 9.19.1.3 (date of birth and/or death) or 9.19.1.4 (fuller form of name) is available to distinguish one access point from another, add a term indicating period of activity of the person (see 9.3.4).</a:t>
            </a:r>
          </a:p>
          <a:p>
            <a:pPr eaLnBrk="1" hangingPunct="1">
              <a:lnSpc>
                <a:spcPct val="80000"/>
              </a:lnSpc>
              <a:spcBef>
                <a:spcPct val="0"/>
              </a:spcBef>
            </a:pPr>
            <a:r>
              <a:rPr lang="en-US" sz="1100" i="1" smtClean="0"/>
              <a:t>Optional Addition </a:t>
            </a:r>
            <a:r>
              <a:rPr lang="en-US" sz="1100" smtClean="0"/>
              <a:t> Add a term indicating period of activity of the person even if there is no need to distinguish between access points.</a:t>
            </a:r>
            <a:endParaRPr lang="en-US" sz="1100" i="1" smtClean="0"/>
          </a:p>
          <a:p>
            <a:pPr eaLnBrk="1" hangingPunct="1">
              <a:lnSpc>
                <a:spcPct val="80000"/>
              </a:lnSpc>
              <a:spcBef>
                <a:spcPct val="0"/>
              </a:spcBef>
            </a:pPr>
            <a:endParaRPr lang="en-US" sz="1100" i="1" smtClean="0"/>
          </a:p>
          <a:p>
            <a:pPr eaLnBrk="1" hangingPunct="1">
              <a:lnSpc>
                <a:spcPct val="80000"/>
              </a:lnSpc>
              <a:spcBef>
                <a:spcPct val="0"/>
              </a:spcBef>
            </a:pPr>
            <a:r>
              <a:rPr lang="en-US" sz="1100" smtClean="0"/>
              <a:t>LC-PCC PS for 9.19.1.5: </a:t>
            </a:r>
            <a:r>
              <a:rPr lang="en-US" sz="1100" i="1" smtClean="0"/>
              <a:t>LC practice for Optional addition:</a:t>
            </a:r>
            <a:r>
              <a:rPr lang="en-US" sz="1100" smtClean="0"/>
              <a:t> Do not apply.</a:t>
            </a:r>
          </a:p>
          <a:p>
            <a:pPr eaLnBrk="1" hangingPunct="1">
              <a:lnSpc>
                <a:spcPct val="80000"/>
              </a:lnSpc>
              <a:spcBef>
                <a:spcPct val="0"/>
              </a:spcBef>
            </a:pPr>
            <a:endParaRPr lang="en-US" sz="1100" i="1" smtClean="0"/>
          </a:p>
          <a:p>
            <a:pPr eaLnBrk="1" hangingPunct="1">
              <a:lnSpc>
                <a:spcPct val="80000"/>
              </a:lnSpc>
              <a:spcBef>
                <a:spcPct val="0"/>
              </a:spcBef>
            </a:pPr>
            <a:r>
              <a:rPr lang="en-US" sz="1100" i="1" smtClean="0"/>
              <a:t>Note:</a:t>
            </a:r>
            <a:r>
              <a:rPr lang="en-US" sz="1100" smtClean="0"/>
              <a:t> the various dates associated with a person (birth, death, period of activity) are </a:t>
            </a:r>
            <a:r>
              <a:rPr lang="en-US" sz="1100" i="1" smtClean="0"/>
              <a:t>separate</a:t>
            </a:r>
            <a:r>
              <a:rPr lang="en-US" sz="1100" smtClean="0"/>
              <a:t> elements in RDA.  But because they all map to MARC X00 subfield $d, something extra (e.g., “born”, “died”, or a hyphen between, before, or after) is needed when encoding those RDA elements in access points to give the dates meaning.</a:t>
            </a:r>
          </a:p>
          <a:p>
            <a:pPr eaLnBrk="1" hangingPunct="1">
              <a:lnSpc>
                <a:spcPct val="80000"/>
              </a:lnSpc>
              <a:spcBef>
                <a:spcPct val="0"/>
              </a:spcBef>
            </a:pPr>
            <a:endParaRPr lang="en-US" sz="1100" smtClean="0"/>
          </a:p>
        </p:txBody>
      </p:sp>
      <p:sp>
        <p:nvSpPr>
          <p:cNvPr id="2529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92B14A-8690-4EE6-BF00-1E89CE9F3F18}" type="slidenum">
              <a:rPr lang="en-US" smtClean="0"/>
              <a:pPr fontAlgn="base">
                <a:spcBef>
                  <a:spcPct val="0"/>
                </a:spcBef>
                <a:spcAft>
                  <a:spcPct val="0"/>
                </a:spcAft>
                <a:defRPr/>
              </a:pPr>
              <a:t>86</a:t>
            </a:fld>
            <a:endParaRPr lang="en-US" smtClean="0"/>
          </a:p>
        </p:txBody>
      </p:sp>
      <p:sp>
        <p:nvSpPr>
          <p:cNvPr id="252933"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FCC050E6-D7F5-4F73-A881-023ABB52EFAA}"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p:spPr>
      </p:sp>
      <p:sp>
        <p:nvSpPr>
          <p:cNvPr id="254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LCRI 22.19  In general, prefer terms of address over descriptive phrases, descriptive phrases over "flourished" date(s), "flourished" date(s) over "century" date(s).  (</a:t>
            </a:r>
            <a:r>
              <a:rPr lang="en-US" i="1" smtClean="0"/>
              <a:t>BL practice</a:t>
            </a:r>
            <a:r>
              <a:rPr lang="en-US" smtClean="0"/>
              <a:t>:  The British Library will generally use "flourished" or "century" dates in preference to terms of address; do not change such headings to conform to LC practice.)  Also, prefer terms of address and descriptive phrases appearing with the name on the chief source of information of the item being cataloged over terms of address and descriptive phrases found elsewhere in the item, and prefer terms of address and descriptive phrases found in the item over those found in reference sources.</a:t>
            </a:r>
          </a:p>
        </p:txBody>
      </p:sp>
      <p:sp>
        <p:nvSpPr>
          <p:cNvPr id="2539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A0B18F-03DB-48D4-B4EF-D2F1D2CFEDE8}" type="slidenum">
              <a:rPr lang="en-US" smtClean="0"/>
              <a:pPr fontAlgn="base">
                <a:spcBef>
                  <a:spcPct val="0"/>
                </a:spcBef>
                <a:spcAft>
                  <a:spcPct val="0"/>
                </a:spcAft>
                <a:defRPr/>
              </a:pPr>
              <a:t>87</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p:txBody>
          <a:bodyPr wrap="square" numCol="1" anchor="t" anchorCtr="0" compatLnSpc="1">
            <a:prstTxWarp prst="textNoShape">
              <a:avLst/>
            </a:prstTxWarp>
            <a:normAutofit fontScale="85000" lnSpcReduction="20000"/>
          </a:bodyPr>
          <a:lstStyle/>
          <a:p>
            <a:pPr eaLnBrk="1" fontAlgn="auto" hangingPunct="1">
              <a:spcBef>
                <a:spcPct val="0"/>
              </a:spcBef>
              <a:spcAft>
                <a:spcPts val="0"/>
              </a:spcAft>
              <a:defRPr/>
            </a:pPr>
            <a:r>
              <a:rPr lang="en-US" dirty="0" smtClean="0"/>
              <a:t>AACR2 22.18A. If a fuller form of a person’s name is known and if the heading as prescribed by the preceding rules does not include all of that fuller form, add the fuller form to distinguish between headings that are otherwise identical. Add all the fuller form of the inverted part of the heading and/or the fuller form of the entry element, as appropriate. Enclose the addition in parentheses.</a:t>
            </a:r>
          </a:p>
          <a:p>
            <a:pPr eaLnBrk="1" fontAlgn="auto" hangingPunct="1">
              <a:spcBef>
                <a:spcPts val="0"/>
              </a:spcBef>
              <a:spcAft>
                <a:spcPts val="0"/>
              </a:spcAft>
              <a:defRPr/>
            </a:pPr>
            <a:r>
              <a:rPr lang="en-US" i="1" dirty="0" smtClean="0"/>
              <a:t>Optionally</a:t>
            </a:r>
            <a:r>
              <a:rPr lang="en-US" dirty="0" smtClean="0"/>
              <a:t>, make the additions specified above even if they are not needed to distinguish between headings. However, when following this option, do not add:</a:t>
            </a:r>
          </a:p>
          <a:p>
            <a:pPr eaLnBrk="1" fontAlgn="auto" hangingPunct="1">
              <a:spcBef>
                <a:spcPts val="0"/>
              </a:spcBef>
              <a:spcAft>
                <a:spcPts val="0"/>
              </a:spcAft>
              <a:defRPr/>
            </a:pPr>
            <a:r>
              <a:rPr lang="en-US" dirty="0" smtClean="0"/>
              <a:t>unused forenames to headings that contain forenames; initials of names that are not part of the heading; unused parts of surnames to headings that contain surnames.</a:t>
            </a:r>
          </a:p>
          <a:p>
            <a:pPr eaLnBrk="1" fontAlgn="auto" hangingPunct="1">
              <a:spcBef>
                <a:spcPct val="0"/>
              </a:spcBef>
              <a:spcAft>
                <a:spcPts val="0"/>
              </a:spcAft>
              <a:defRPr/>
            </a:pPr>
            <a:endParaRPr lang="en-US" dirty="0" smtClean="0"/>
          </a:p>
          <a:p>
            <a:pPr eaLnBrk="1" fontAlgn="auto" hangingPunct="1">
              <a:spcBef>
                <a:spcPts val="0"/>
              </a:spcBef>
              <a:spcAft>
                <a:spcPts val="0"/>
              </a:spcAft>
              <a:defRPr/>
            </a:pPr>
            <a:r>
              <a:rPr lang="en-US" dirty="0" smtClean="0"/>
              <a:t>LCRI 22.18A. For names that conflict, see 22.17-22.20. Apply the optional provision.  This means adding within parentheses the full form of an initial or abbreviation used in the heading when the full form is known with certainty.  (In some cases of doubt, do not add the full form.)  Do not search solely to discover this information if there is no conflict. When adding the full form, observe the following guidelines:</a:t>
            </a:r>
          </a:p>
          <a:p>
            <a:pPr eaLnBrk="1" fontAlgn="auto" hangingPunct="1">
              <a:spcBef>
                <a:spcPts val="0"/>
              </a:spcBef>
              <a:spcAft>
                <a:spcPts val="0"/>
              </a:spcAft>
              <a:defRPr/>
            </a:pPr>
            <a:r>
              <a:rPr lang="en-US" dirty="0" smtClean="0"/>
              <a:t>1)  If the initial occurs in the forename portion of the surname-forename heading, give in the parenthetical addition not only the full form but also the other forenames that appear in the forename portion of the heading.  However, do not include a particle or prefix that appears in the forename portion.  Place the parenthetical addition directly after the forename portion and before any other addition (e.g., date, title).</a:t>
            </a:r>
          </a:p>
          <a:p>
            <a:pPr eaLnBrk="1" fontAlgn="auto" hangingPunct="1">
              <a:spcBef>
                <a:spcPct val="0"/>
              </a:spcBef>
              <a:spcAft>
                <a:spcPts val="0"/>
              </a:spcAft>
              <a:defRPr/>
            </a:pPr>
            <a:r>
              <a:rPr lang="en-US" dirty="0" smtClean="0"/>
              <a:t>2)  If the initial occurs in the name entered as a given name, etc., give in the parenthetical addition all the names that appear in the heading.  Place the parenthetical addition directly after the given name and before any other addition (e.g., date, title).</a:t>
            </a:r>
          </a:p>
          <a:p>
            <a:pPr eaLnBrk="1" fontAlgn="auto" hangingPunct="1">
              <a:spcBef>
                <a:spcPct val="0"/>
              </a:spcBef>
              <a:spcAft>
                <a:spcPts val="0"/>
              </a:spcAft>
              <a:defRPr/>
            </a:pPr>
            <a:r>
              <a:rPr lang="en-US" dirty="0" smtClean="0"/>
              <a:t>3)  For names that are represented in the heading by an abbreviation rather than an initial (cf. LCRI 22.1B), give in the parenthetical addition the full name for the particular person.</a:t>
            </a:r>
          </a:p>
          <a:p>
            <a:pPr eaLnBrk="1" fontAlgn="auto" hangingPunct="1">
              <a:spcBef>
                <a:spcPct val="0"/>
              </a:spcBef>
              <a:spcAft>
                <a:spcPts val="0"/>
              </a:spcAft>
              <a:defRPr/>
            </a:pPr>
            <a:endParaRPr lang="en-US" dirty="0" smtClean="0"/>
          </a:p>
          <a:p>
            <a:pPr eaLnBrk="1" fontAlgn="auto" hangingPunct="1">
              <a:spcBef>
                <a:spcPct val="0"/>
              </a:spcBef>
              <a:spcAft>
                <a:spcPts val="0"/>
              </a:spcAft>
              <a:defRPr/>
            </a:pPr>
            <a:r>
              <a:rPr lang="en-US" dirty="0" smtClean="0"/>
              <a:t>RDA 9.5 Fuller Form of Name. </a:t>
            </a:r>
            <a:r>
              <a:rPr lang="en-US" i="1" dirty="0" smtClean="0"/>
              <a:t>A fuller form of name is a core element when needed to distinguish a person from another person with the same name.</a:t>
            </a:r>
          </a:p>
          <a:p>
            <a:pPr eaLnBrk="1" fontAlgn="auto" hangingPunct="1">
              <a:spcBef>
                <a:spcPct val="0"/>
              </a:spcBef>
              <a:spcAft>
                <a:spcPts val="0"/>
              </a:spcAft>
              <a:defRPr/>
            </a:pPr>
            <a:endParaRPr lang="en-US" i="1" dirty="0" smtClean="0"/>
          </a:p>
          <a:p>
            <a:pPr eaLnBrk="1" fontAlgn="auto" hangingPunct="1">
              <a:spcBef>
                <a:spcPct val="0"/>
              </a:spcBef>
              <a:spcAft>
                <a:spcPts val="0"/>
              </a:spcAft>
              <a:defRPr/>
            </a:pPr>
            <a:r>
              <a:rPr lang="en-US" dirty="0" smtClean="0"/>
              <a:t>9.19.1.4</a:t>
            </a:r>
            <a:r>
              <a:rPr lang="en-US" i="1" dirty="0" smtClean="0"/>
              <a:t>  </a:t>
            </a:r>
            <a:r>
              <a:rPr lang="en-US" dirty="0" smtClean="0"/>
              <a:t>If neither the date of birth nor the date of death of the person is available to distinguish one access point from another (see 9.19.1.3), add a fuller form of the person’s name (see 9.5).  </a:t>
            </a:r>
            <a:r>
              <a:rPr lang="en-US" i="1" dirty="0" smtClean="0"/>
              <a:t>Optional Addition  </a:t>
            </a:r>
            <a:r>
              <a:rPr lang="en-US" dirty="0" smtClean="0"/>
              <a:t>Add a fuller form of name even if there is no need to distinguish between access points. Add the fuller form of name before the date of birth and/or death, if applicable.</a:t>
            </a:r>
          </a:p>
          <a:p>
            <a:pPr eaLnBrk="1" fontAlgn="auto" hangingPunct="1">
              <a:spcBef>
                <a:spcPct val="0"/>
              </a:spcBef>
              <a:spcAft>
                <a:spcPts val="0"/>
              </a:spcAft>
              <a:defRPr/>
            </a:pPr>
            <a:r>
              <a:rPr lang="en-US" dirty="0" smtClean="0"/>
              <a:t>LC-PCC PS for 9.19.1.4: </a:t>
            </a:r>
            <a:r>
              <a:rPr lang="en-US" i="1" dirty="0" smtClean="0"/>
              <a:t>LC practice for Optional addition:</a:t>
            </a:r>
            <a:r>
              <a:rPr lang="en-US" dirty="0" smtClean="0"/>
              <a:t> Do not apply.</a:t>
            </a:r>
            <a:endParaRPr lang="en-US" i="1" dirty="0" smtClean="0"/>
          </a:p>
        </p:txBody>
      </p:sp>
      <p:sp>
        <p:nvSpPr>
          <p:cNvPr id="2549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DB42F7-66EA-48D3-85DD-ECFBE5CC00CE}" type="slidenum">
              <a:rPr lang="en-US" smtClean="0"/>
              <a:pPr fontAlgn="base">
                <a:spcBef>
                  <a:spcPct val="0"/>
                </a:spcBef>
                <a:spcAft>
                  <a:spcPct val="0"/>
                </a:spcAft>
                <a:defRPr/>
              </a:pPr>
              <a:t>88</a:t>
            </a:fld>
            <a:endParaRPr lang="en-US" smtClean="0"/>
          </a:p>
        </p:txBody>
      </p:sp>
      <p:sp>
        <p:nvSpPr>
          <p:cNvPr id="254981"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25E58B21-B54E-4CF1-86F7-29271E5FEF84}"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Based on LCRI 22.18A, when the fuller form of an initial was known, it was added to the heading if it was not needed to break a conflict.  In RDA, per LC-PCC PS 9.19.1.4, LC catalogers will only add the fuller form to the access point when it is needed to differentiate a person with the same name when dates are not available to break the conflict.  The fuller form of name will be recorded as a separate element in field 378.  The PCC policy for the optional addition at RDA 9.19.1.4 is not yet determined.</a:t>
            </a:r>
          </a:p>
        </p:txBody>
      </p:sp>
      <p:sp>
        <p:nvSpPr>
          <p:cNvPr id="2560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BF4243-1B1E-42B2-B512-A2910694A0EB}" type="slidenum">
              <a:rPr lang="en-US" smtClean="0"/>
              <a:pPr fontAlgn="base">
                <a:spcBef>
                  <a:spcPct val="0"/>
                </a:spcBef>
                <a:spcAft>
                  <a:spcPct val="0"/>
                </a:spcAft>
                <a:defRPr/>
              </a:pPr>
              <a:t>89</a:t>
            </a:fld>
            <a:endParaRPr lang="en-US" smtClean="0"/>
          </a:p>
        </p:txBody>
      </p:sp>
      <p:sp>
        <p:nvSpPr>
          <p:cNvPr id="256005"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F3F7948E-D5CA-4251-BE45-38A5B9CF72C1}"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NACO Personal Names FAQ - http://www.loc.gov/aba/pcc/naco/personnamefaq.html</a:t>
            </a:r>
          </a:p>
          <a:p>
            <a:pPr eaLnBrk="1" hangingPunct="1">
              <a:spcBef>
                <a:spcPct val="0"/>
              </a:spcBef>
            </a:pPr>
            <a:endParaRPr lang="en-US" smtClean="0"/>
          </a:p>
          <a:p>
            <a:pPr eaLnBrk="1" hangingPunct="1">
              <a:spcBef>
                <a:spcPct val="0"/>
              </a:spcBef>
            </a:pPr>
            <a:r>
              <a:rPr lang="en-US" smtClean="0"/>
              <a:t>Catalogers may take into account unestablished headings found in OCLC and may break conflicts with those headings when establishing a new name.</a:t>
            </a:r>
          </a:p>
        </p:txBody>
      </p:sp>
      <p:sp>
        <p:nvSpPr>
          <p:cNvPr id="2570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6003E4-3D7E-415A-AD02-A3FC528E6C9A}" type="slidenum">
              <a:rPr lang="en-US" smtClean="0"/>
              <a:pPr fontAlgn="base">
                <a:spcBef>
                  <a:spcPct val="0"/>
                </a:spcBef>
                <a:spcAft>
                  <a:spcPct val="0"/>
                </a:spcAft>
                <a:defRPr/>
              </a:pPr>
              <a:t>90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1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D6050A-31F8-4A52-8F56-C6E7DEC4B6EE}"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NACO Personal Names FAQ - http://www.loc.gov/aba/pcc/naco/personnamefaq.html</a:t>
            </a:r>
          </a:p>
          <a:p>
            <a:pPr eaLnBrk="1" hangingPunct="1">
              <a:spcBef>
                <a:spcPct val="0"/>
              </a:spcBef>
            </a:pPr>
            <a:endParaRPr lang="en-US" smtClean="0"/>
          </a:p>
        </p:txBody>
      </p:sp>
      <p:sp>
        <p:nvSpPr>
          <p:cNvPr id="258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316F94-8587-46D8-9B22-996440965663}" type="slidenum">
              <a:rPr lang="en-US" smtClean="0"/>
              <a:pPr fontAlgn="base">
                <a:spcBef>
                  <a:spcPct val="0"/>
                </a:spcBef>
                <a:spcAft>
                  <a:spcPct val="0"/>
                </a:spcAft>
                <a:defRPr/>
              </a:pPr>
              <a:t>91</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Profession or Occupation added to a name that consists of a phrase or appellation not conveying the idea of a person</a:t>
            </a:r>
          </a:p>
        </p:txBody>
      </p:sp>
      <p:sp>
        <p:nvSpPr>
          <p:cNvPr id="2590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1AB537-0561-496A-85A1-A9492E707CDE}" type="slidenum">
              <a:rPr lang="en-US" smtClean="0"/>
              <a:pPr fontAlgn="base">
                <a:spcBef>
                  <a:spcPct val="0"/>
                </a:spcBef>
                <a:spcAft>
                  <a:spcPct val="0"/>
                </a:spcAft>
                <a:defRPr/>
              </a:pPr>
              <a:t>93</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p:txBody>
          <a:bodyPr wrap="square" numCol="1" anchor="t" anchorCtr="0" compatLnSpc="1">
            <a:prstTxWarp prst="textNoShape">
              <a:avLst/>
            </a:prstTxWarp>
            <a:normAutofit fontScale="92500" lnSpcReduction="10000"/>
          </a:bodyPr>
          <a:lstStyle/>
          <a:p>
            <a:pPr eaLnBrk="1" fontAlgn="auto" hangingPunct="1">
              <a:spcBef>
                <a:spcPts val="0"/>
              </a:spcBef>
              <a:spcAft>
                <a:spcPts val="0"/>
              </a:spcAft>
              <a:defRPr/>
            </a:pPr>
            <a:r>
              <a:rPr lang="en-US" sz="1000" dirty="0"/>
              <a:t>22.19A1. If neither a fuller form of name nor dates are available to distinguish between identical headings of which the entry element is a given name, etc., devise a suitable brief term and add it in parentheses.</a:t>
            </a:r>
          </a:p>
          <a:p>
            <a:pPr eaLnBrk="1" fontAlgn="auto" hangingPunct="1">
              <a:spcBef>
                <a:spcPts val="0"/>
              </a:spcBef>
              <a:spcAft>
                <a:spcPts val="0"/>
              </a:spcAft>
              <a:defRPr/>
            </a:pPr>
            <a:r>
              <a:rPr lang="en-US" sz="1000" dirty="0"/>
              <a:t>22.19B1. If neither a fuller form of name nor dates are available to distinguish between identical headings of which the entry element is a surname, add a qualifier (e.g., term of </a:t>
            </a:r>
            <a:r>
              <a:rPr lang="en-US" sz="1000" dirty="0" err="1"/>
              <a:t>honour</a:t>
            </a:r>
            <a:r>
              <a:rPr lang="en-US" sz="1000" dirty="0"/>
              <a:t>, term of address, title of position or office, initials of an academic degree, initials denoting membership in an organization) that appears with the name in works by the person or in reference sources. Add the qualifier after the last element of the name.</a:t>
            </a:r>
          </a:p>
          <a:p>
            <a:pPr eaLnBrk="1" fontAlgn="auto" hangingPunct="1">
              <a:spcBef>
                <a:spcPts val="0"/>
              </a:spcBef>
              <a:spcAft>
                <a:spcPts val="0"/>
              </a:spcAft>
              <a:defRPr/>
            </a:pPr>
            <a:endParaRPr lang="en-US" sz="1000" dirty="0"/>
          </a:p>
          <a:p>
            <a:pPr eaLnBrk="1" fontAlgn="auto" hangingPunct="1">
              <a:spcBef>
                <a:spcPts val="0"/>
              </a:spcBef>
              <a:spcAft>
                <a:spcPts val="0"/>
              </a:spcAft>
              <a:defRPr/>
            </a:pPr>
            <a:r>
              <a:rPr lang="en-US" sz="1000" dirty="0"/>
              <a:t>In RDA 9.19.1.2, titles or other designations added to names are limited to:</a:t>
            </a:r>
          </a:p>
          <a:p>
            <a:pPr eaLnBrk="1" fontAlgn="auto" hangingPunct="1">
              <a:spcBef>
                <a:spcPts val="0"/>
              </a:spcBef>
              <a:spcAft>
                <a:spcPts val="0"/>
              </a:spcAft>
              <a:defRPr/>
            </a:pPr>
            <a:r>
              <a:rPr lang="en-US" sz="1000" dirty="0"/>
              <a:t>a) a title of royalty (see 9.4.1.4) or nobility (see 9.4.1.5)</a:t>
            </a:r>
          </a:p>
          <a:p>
            <a:pPr eaLnBrk="1" fontAlgn="auto" hangingPunct="1">
              <a:spcBef>
                <a:spcPts val="0"/>
              </a:spcBef>
              <a:spcAft>
                <a:spcPts val="0"/>
              </a:spcAft>
              <a:defRPr/>
            </a:pPr>
            <a:r>
              <a:rPr lang="en-US" sz="1000" dirty="0"/>
              <a:t>b) the term Saint (see 9.6.1.4)</a:t>
            </a:r>
          </a:p>
          <a:p>
            <a:pPr eaLnBrk="1" fontAlgn="auto" hangingPunct="1">
              <a:spcBef>
                <a:spcPts val="0"/>
              </a:spcBef>
              <a:spcAft>
                <a:spcPts val="0"/>
              </a:spcAft>
              <a:defRPr/>
            </a:pPr>
            <a:r>
              <a:rPr lang="en-US" sz="1000" dirty="0"/>
              <a:t>c) title of religious rank (see 9.4.1.6-9.4.1.8)</a:t>
            </a:r>
          </a:p>
          <a:p>
            <a:pPr eaLnBrk="1" fontAlgn="auto" hangingPunct="1">
              <a:spcBef>
                <a:spcPts val="0"/>
              </a:spcBef>
              <a:spcAft>
                <a:spcPts val="0"/>
              </a:spcAft>
              <a:defRPr/>
            </a:pPr>
            <a:r>
              <a:rPr lang="en-US" sz="1000" dirty="0"/>
              <a:t>d) the term Spirit (see 9.6.1.5)</a:t>
            </a:r>
          </a:p>
          <a:p>
            <a:pPr eaLnBrk="1" fontAlgn="auto" hangingPunct="1">
              <a:spcBef>
                <a:spcPts val="0"/>
              </a:spcBef>
              <a:spcAft>
                <a:spcPts val="0"/>
              </a:spcAft>
              <a:defRPr/>
            </a:pPr>
            <a:r>
              <a:rPr lang="en-US" sz="1000" dirty="0"/>
              <a:t>e) a term indicating profession or occupation (see 9.16) or field of activity of the person (see 9.15), in that order of preference, for a person whose name consists of a phrase or appellation not conveying the idea of a person.</a:t>
            </a:r>
          </a:p>
          <a:p>
            <a:pPr eaLnBrk="1" fontAlgn="auto" hangingPunct="1">
              <a:spcBef>
                <a:spcPts val="0"/>
              </a:spcBef>
              <a:spcAft>
                <a:spcPts val="0"/>
              </a:spcAft>
              <a:defRPr/>
            </a:pPr>
            <a:endParaRPr lang="en-US" sz="1000" dirty="0"/>
          </a:p>
          <a:p>
            <a:pPr eaLnBrk="1" fontAlgn="auto" hangingPunct="1">
              <a:spcBef>
                <a:spcPts val="0"/>
              </a:spcBef>
              <a:spcAft>
                <a:spcPts val="0"/>
              </a:spcAft>
              <a:defRPr/>
            </a:pPr>
            <a:r>
              <a:rPr lang="en-US" sz="1000" dirty="0"/>
              <a:t>9.19.1.6   If none of the elements specified under 9.19.1.3 (date of birth and/or death</a:t>
            </a:r>
            <a:r>
              <a:rPr lang="en-US" sz="1000" dirty="0" smtClean="0"/>
              <a:t>), </a:t>
            </a:r>
            <a:r>
              <a:rPr lang="en-US" sz="1000" dirty="0"/>
              <a:t>9.19.1.4 (fuller form of name), or 9.19.1.5 (period of activity of the person) is available to distinguish one access point from another, add a term indicating the profession or occupation of the person (see 9.16).</a:t>
            </a:r>
          </a:p>
          <a:p>
            <a:pPr eaLnBrk="1" fontAlgn="auto" hangingPunct="1">
              <a:spcBef>
                <a:spcPts val="0"/>
              </a:spcBef>
              <a:spcAft>
                <a:spcPts val="0"/>
              </a:spcAft>
              <a:defRPr/>
            </a:pPr>
            <a:endParaRPr lang="en-US" sz="1000" dirty="0" smtClean="0"/>
          </a:p>
          <a:p>
            <a:pPr eaLnBrk="1" fontAlgn="auto" hangingPunct="1">
              <a:spcBef>
                <a:spcPts val="0"/>
              </a:spcBef>
              <a:spcAft>
                <a:spcPts val="0"/>
              </a:spcAft>
              <a:defRPr/>
            </a:pPr>
            <a:r>
              <a:rPr lang="en-US" sz="1000" dirty="0" smtClean="0"/>
              <a:t>9.19.1.1   </a:t>
            </a:r>
            <a:r>
              <a:rPr lang="en-US" sz="1000" dirty="0"/>
              <a:t>If no suitable addition is available, use the same access point for all persons with the same name, and use an undifferentiated name indicator (see 8.11) to designate the name as one that is undifferentiated.</a:t>
            </a:r>
          </a:p>
          <a:p>
            <a:pPr eaLnBrk="1" fontAlgn="auto" hangingPunct="1">
              <a:spcBef>
                <a:spcPts val="0"/>
              </a:spcBef>
              <a:spcAft>
                <a:spcPts val="0"/>
              </a:spcAft>
              <a:defRPr/>
            </a:pPr>
            <a:endParaRPr lang="en-US" sz="1000" i="1" dirty="0"/>
          </a:p>
          <a:p>
            <a:pPr eaLnBrk="1" fontAlgn="auto" hangingPunct="1">
              <a:spcBef>
                <a:spcPts val="0"/>
              </a:spcBef>
              <a:spcAft>
                <a:spcPts val="0"/>
              </a:spcAft>
              <a:defRPr/>
            </a:pPr>
            <a:r>
              <a:rPr lang="en-US" sz="1000" i="1" dirty="0"/>
              <a:t>Note:</a:t>
            </a:r>
            <a:r>
              <a:rPr lang="en-US" sz="1000" dirty="0"/>
              <a:t> </a:t>
            </a:r>
            <a:r>
              <a:rPr lang="en-US" sz="1000" dirty="0" smtClean="0"/>
              <a:t>There </a:t>
            </a:r>
            <a:r>
              <a:rPr lang="en-US" sz="1000" dirty="0"/>
              <a:t>are no restrictions on using profession </a:t>
            </a:r>
            <a:r>
              <a:rPr lang="en-US" sz="1000" dirty="0" smtClean="0"/>
              <a:t>as </a:t>
            </a:r>
            <a:r>
              <a:rPr lang="en-US" sz="1000" dirty="0"/>
              <a:t>an addition to access points in RDA, which means there will be fewer undifferentiated names than in AACR2.</a:t>
            </a:r>
          </a:p>
          <a:p>
            <a:pPr eaLnBrk="1" fontAlgn="auto" hangingPunct="1">
              <a:spcBef>
                <a:spcPts val="0"/>
              </a:spcBef>
              <a:spcAft>
                <a:spcPts val="0"/>
              </a:spcAft>
              <a:defRPr/>
            </a:pPr>
            <a:r>
              <a:rPr lang="en-US" sz="1000" i="1" dirty="0"/>
              <a:t>Note:</a:t>
            </a:r>
            <a:r>
              <a:rPr lang="en-US" sz="1000" dirty="0"/>
              <a:t> </a:t>
            </a:r>
            <a:r>
              <a:rPr lang="en-US" sz="1000" dirty="0" smtClean="0"/>
              <a:t>The </a:t>
            </a:r>
            <a:r>
              <a:rPr lang="en-US" sz="1000" dirty="0"/>
              <a:t>parenthetical addition to the access point is encoded in X00 subfield $c</a:t>
            </a:r>
            <a:r>
              <a:rPr lang="en-US" sz="1000" dirty="0" smtClean="0"/>
              <a:t>.</a:t>
            </a:r>
          </a:p>
          <a:p>
            <a:pPr eaLnBrk="1" fontAlgn="auto" hangingPunct="1">
              <a:spcBef>
                <a:spcPts val="0"/>
              </a:spcBef>
              <a:spcAft>
                <a:spcPts val="0"/>
              </a:spcAft>
              <a:defRPr/>
            </a:pPr>
            <a:r>
              <a:rPr lang="en-US" sz="1000" i="1" dirty="0" smtClean="0"/>
              <a:t>Note:</a:t>
            </a:r>
            <a:r>
              <a:rPr lang="en-US" sz="1000" dirty="0" smtClean="0"/>
              <a:t> F.I.P.S. in the AACR2 example stands for Fellow of the Incorporated Phonographic Society. That George Brown authored several shorthand manuals.</a:t>
            </a:r>
            <a:endParaRPr lang="en-US" sz="1000" dirty="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i="1" dirty="0" smtClean="0"/>
              <a:t>Note:</a:t>
            </a:r>
            <a:r>
              <a:rPr lang="en-US" dirty="0" smtClean="0"/>
              <a:t>  The original release of RDA (9.19.1.7) also allowed the addition of Field of Activity to distinguish one access point from another.  However at the November 2011 meeting of the Joint Steering Committee, the JSC approved a proposal to remove Field of Activity as a possible addition to access points.  This change will be reflected in a future RDA update.</a:t>
            </a:r>
          </a:p>
        </p:txBody>
      </p:sp>
      <p:sp>
        <p:nvSpPr>
          <p:cNvPr id="260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99C5EA-CD1F-4A75-B805-6B7480458943}" type="slidenum">
              <a:rPr lang="en-US" smtClean="0"/>
              <a:pPr fontAlgn="base">
                <a:spcBef>
                  <a:spcPct val="0"/>
                </a:spcBef>
                <a:spcAft>
                  <a:spcPct val="0"/>
                </a:spcAft>
                <a:defRPr/>
              </a:pPr>
              <a:t>97</a:t>
            </a:fld>
            <a:endParaRPr lang="en-US" smtClean="0"/>
          </a:p>
        </p:txBody>
      </p:sp>
      <p:sp>
        <p:nvSpPr>
          <p:cNvPr id="260101"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C2CDD2F0-1C81-4650-92CB-5112DFE7B6B2}"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defTabSz="931723" eaLnBrk="1" fontAlgn="auto" hangingPunct="1">
              <a:spcBef>
                <a:spcPts val="0"/>
              </a:spcBef>
              <a:spcAft>
                <a:spcPts val="0"/>
              </a:spcAft>
              <a:defRPr/>
            </a:pPr>
            <a:r>
              <a:rPr lang="en-US" dirty="0" smtClean="0"/>
              <a:t>RDA 9.0. Persons include fictitious entities.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LC/NACO practice: Apply this chapter to fictitious entities and real non-human entities having roles as creators or contributors; continue the current subject cataloging policy for fictitious characters when providing subject access points (as described in Subject Headings Manual (SHM) instruction sheet H 1610 Fictitious characters). Separate authority records will exist in the Library of Congress/NACO Authority File and the Library of Congress Subject Headings files.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Include the 667 field shown below in the RDA authority record for the specific fictitious entity. Ensure that the 008 coding is correct.</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r>
              <a:rPr lang="en-US" dirty="0" smtClean="0"/>
              <a:t>EXAMPLE - RDA authority record</a:t>
            </a:r>
          </a:p>
          <a:p>
            <a:pPr eaLnBrk="1" fontAlgn="auto" hangingPunct="1">
              <a:spcBef>
                <a:spcPts val="0"/>
              </a:spcBef>
              <a:spcAft>
                <a:spcPts val="0"/>
              </a:spcAft>
              <a:defRPr/>
            </a:pPr>
            <a:r>
              <a:rPr lang="en-US" dirty="0" smtClean="0"/>
              <a:t>008/11 value “n” </a:t>
            </a:r>
          </a:p>
          <a:p>
            <a:pPr eaLnBrk="1" fontAlgn="auto" hangingPunct="1">
              <a:spcBef>
                <a:spcPts val="0"/>
              </a:spcBef>
              <a:spcAft>
                <a:spcPts val="0"/>
              </a:spcAft>
              <a:defRPr/>
            </a:pPr>
            <a:r>
              <a:rPr lang="en-US" dirty="0" smtClean="0"/>
              <a:t>008/15 value “b” </a:t>
            </a:r>
          </a:p>
          <a:p>
            <a:pPr eaLnBrk="1" fontAlgn="auto" hangingPunct="1">
              <a:spcBef>
                <a:spcPts val="0"/>
              </a:spcBef>
              <a:spcAft>
                <a:spcPts val="0"/>
              </a:spcAft>
              <a:defRPr/>
            </a:pPr>
            <a:r>
              <a:rPr lang="en-US" dirty="0" smtClean="0"/>
              <a:t>100 1# $a Fletcher, Jessica </a:t>
            </a:r>
          </a:p>
          <a:p>
            <a:pPr eaLnBrk="1" fontAlgn="auto" hangingPunct="1">
              <a:spcBef>
                <a:spcPts val="0"/>
              </a:spcBef>
              <a:spcAft>
                <a:spcPts val="0"/>
              </a:spcAft>
              <a:defRPr/>
            </a:pPr>
            <a:r>
              <a:rPr lang="en-US" dirty="0" smtClean="0"/>
              <a:t>667 ## $a SUBJECT USAGE: This heading is not valid for use as a subject; use a fictitious character heading from LCSH.</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i="1" dirty="0" smtClean="0"/>
              <a:t>Note:</a:t>
            </a:r>
            <a:r>
              <a:rPr lang="en-US" dirty="0" smtClean="0"/>
              <a:t> The JSC will be considering a proposal from the British Library to revise the scope note at 9.0 to: Persons include persons named in religious works, fictitious and</a:t>
            </a:r>
          </a:p>
          <a:p>
            <a:pPr eaLnBrk="1" fontAlgn="auto" hangingPunct="1">
              <a:spcBef>
                <a:spcPts val="0"/>
              </a:spcBef>
              <a:spcAft>
                <a:spcPts val="0"/>
              </a:spcAft>
              <a:defRPr/>
            </a:pPr>
            <a:r>
              <a:rPr lang="en-US" dirty="0" smtClean="0"/>
              <a:t>legendary persons, and real non-human entities.  (6JSC/BL/4 - http://www.rda-jsc.org/docs/6JSC-BL-4.pdf).  The proposal would also add new rules to record the element </a:t>
            </a:r>
            <a:r>
              <a:rPr lang="en-US" b="1" dirty="0" smtClean="0"/>
              <a:t>Other Designations Associated with Persons</a:t>
            </a:r>
            <a:r>
              <a:rPr lang="en-US" dirty="0" smtClean="0"/>
              <a: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9.6.1.6 Persons named in religious works</a:t>
            </a:r>
          </a:p>
          <a:p>
            <a:pPr eaLnBrk="1" fontAlgn="auto" hangingPunct="1">
              <a:spcBef>
                <a:spcPts val="0"/>
              </a:spcBef>
              <a:spcAft>
                <a:spcPts val="0"/>
              </a:spcAft>
              <a:defRPr/>
            </a:pPr>
            <a:r>
              <a:rPr lang="en-US" dirty="0" smtClean="0"/>
              <a:t>For a person named in a religious work, record an appropriate designation.</a:t>
            </a:r>
          </a:p>
          <a:p>
            <a:pPr eaLnBrk="1" fontAlgn="auto" hangingPunct="1">
              <a:spcBef>
                <a:spcPts val="0"/>
              </a:spcBef>
              <a:spcAft>
                <a:spcPts val="0"/>
              </a:spcAft>
              <a:defRPr/>
            </a:pPr>
            <a:r>
              <a:rPr lang="en-US" dirty="0" smtClean="0"/>
              <a:t>Example</a:t>
            </a:r>
          </a:p>
          <a:p>
            <a:pPr eaLnBrk="1" fontAlgn="auto" hangingPunct="1">
              <a:spcBef>
                <a:spcPts val="0"/>
              </a:spcBef>
              <a:spcAft>
                <a:spcPts val="0"/>
              </a:spcAft>
              <a:defRPr/>
            </a:pPr>
            <a:r>
              <a:rPr lang="en-US" dirty="0" smtClean="0"/>
              <a:t>   Biblical figure</a:t>
            </a:r>
          </a:p>
          <a:p>
            <a:pPr eaLnBrk="1" fontAlgn="auto" hangingPunct="1">
              <a:spcBef>
                <a:spcPts val="0"/>
              </a:spcBef>
              <a:spcAft>
                <a:spcPts val="0"/>
              </a:spcAft>
              <a:defRPr/>
            </a:pPr>
            <a:r>
              <a:rPr lang="en-US" b="1" dirty="0" smtClean="0"/>
              <a:t>9.6.1.7 Fictitious and legendary persons</a:t>
            </a:r>
          </a:p>
          <a:p>
            <a:pPr eaLnBrk="1" fontAlgn="auto" hangingPunct="1">
              <a:spcBef>
                <a:spcPts val="0"/>
              </a:spcBef>
              <a:spcAft>
                <a:spcPts val="0"/>
              </a:spcAft>
              <a:defRPr/>
            </a:pPr>
            <a:r>
              <a:rPr lang="en-US" dirty="0" smtClean="0"/>
              <a:t>For a fictitious or legendary person, record </a:t>
            </a:r>
            <a:r>
              <a:rPr lang="en-US" i="1" dirty="0" smtClean="0"/>
              <a:t>Fictitious character, Legendary character, or another appropriate designation.</a:t>
            </a:r>
          </a:p>
          <a:p>
            <a:pPr eaLnBrk="1" fontAlgn="auto" hangingPunct="1">
              <a:spcBef>
                <a:spcPts val="0"/>
              </a:spcBef>
              <a:spcAft>
                <a:spcPts val="0"/>
              </a:spcAft>
              <a:defRPr/>
            </a:pPr>
            <a:r>
              <a:rPr lang="en-US" b="1" dirty="0" smtClean="0"/>
              <a:t>9.6.1.8 Non-human entities</a:t>
            </a:r>
          </a:p>
          <a:p>
            <a:pPr eaLnBrk="1" fontAlgn="auto" hangingPunct="1">
              <a:spcBef>
                <a:spcPts val="0"/>
              </a:spcBef>
              <a:spcAft>
                <a:spcPts val="0"/>
              </a:spcAft>
              <a:defRPr/>
            </a:pPr>
            <a:r>
              <a:rPr lang="en-US" dirty="0" smtClean="0"/>
              <a:t>For a non-human entity, record a designation for type, species or breed.</a:t>
            </a:r>
            <a:endParaRPr lang="en-US" dirty="0"/>
          </a:p>
        </p:txBody>
      </p:sp>
      <p:sp>
        <p:nvSpPr>
          <p:cNvPr id="261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C29BAF-D7DB-4CF6-8F8D-C2AAEF3D1EB6}" type="slidenum">
              <a:rPr lang="en-US" smtClean="0"/>
              <a:pPr fontAlgn="base">
                <a:spcBef>
                  <a:spcPct val="0"/>
                </a:spcBef>
                <a:spcAft>
                  <a:spcPct val="0"/>
                </a:spcAft>
                <a:defRPr/>
              </a:pPr>
              <a:t>100</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p:txBody>
          <a:bodyPr wrap="square" numCol="1" anchor="t" anchorCtr="0" compatLnSpc="1">
            <a:prstTxWarp prst="textNoShape">
              <a:avLst/>
            </a:prstTxWarp>
            <a:normAutofit fontScale="85000" lnSpcReduction="20000"/>
          </a:bodyPr>
          <a:lstStyle/>
          <a:p>
            <a:pPr eaLnBrk="1" fontAlgn="auto" hangingPunct="1">
              <a:spcBef>
                <a:spcPct val="0"/>
              </a:spcBef>
              <a:spcAft>
                <a:spcPts val="0"/>
              </a:spcAft>
              <a:defRPr/>
            </a:pPr>
            <a:r>
              <a:rPr lang="en-US" dirty="0" smtClean="0"/>
              <a:t>In RDA, fictitious entities and real non-human entities can receive access points as creators and contributors.  Here are two well known examples of fictitious (and non-human) entities.</a:t>
            </a:r>
          </a:p>
          <a:p>
            <a:pPr eaLnBrk="1" fontAlgn="auto" hangingPunct="1">
              <a:spcBef>
                <a:spcPct val="0"/>
              </a:spcBef>
              <a:spcAft>
                <a:spcPts val="0"/>
              </a:spcAft>
              <a:defRPr/>
            </a:pPr>
            <a:endParaRPr lang="en-US" dirty="0" smtClean="0"/>
          </a:p>
          <a:p>
            <a:pPr eaLnBrk="1" fontAlgn="auto" hangingPunct="1">
              <a:spcBef>
                <a:spcPct val="0"/>
              </a:spcBef>
              <a:spcAft>
                <a:spcPts val="0"/>
              </a:spcAft>
              <a:defRPr/>
            </a:pPr>
            <a:r>
              <a:rPr lang="en-US" dirty="0" smtClean="0"/>
              <a:t>AACR2 21.4C. Works erroneously or fictitiously attributed to a person or corporate body</a:t>
            </a:r>
          </a:p>
          <a:p>
            <a:pPr eaLnBrk="1" fontAlgn="auto" hangingPunct="1">
              <a:spcBef>
                <a:spcPct val="0"/>
              </a:spcBef>
              <a:spcAft>
                <a:spcPts val="0"/>
              </a:spcAft>
              <a:defRPr/>
            </a:pPr>
            <a:r>
              <a:rPr lang="en-US" dirty="0" smtClean="0"/>
              <a:t>If responsibility for a work is known to be erroneously or fictitiously attributed to a person, enter under the actual personal author or under title if the actual personal author is not known. Make an added entry under the heading for the person to whom the authorship is attributed, unless he or she is not a real person.</a:t>
            </a:r>
          </a:p>
          <a:p>
            <a:pPr eaLnBrk="1" fontAlgn="auto" hangingPunct="1">
              <a:spcBef>
                <a:spcPts val="0"/>
              </a:spcBef>
              <a:spcAft>
                <a:spcPts val="0"/>
              </a:spcAft>
              <a:defRPr/>
            </a:pPr>
            <a:r>
              <a:rPr lang="en-US" dirty="0" smtClean="0"/>
              <a:t>	The hums of Pooh / by Winnie the Pooh </a:t>
            </a:r>
          </a:p>
          <a:p>
            <a:pPr eaLnBrk="1" fontAlgn="auto" hangingPunct="1">
              <a:spcBef>
                <a:spcPts val="0"/>
              </a:spcBef>
              <a:spcAft>
                <a:spcPts val="0"/>
              </a:spcAft>
              <a:defRPr/>
            </a:pPr>
            <a:r>
              <a:rPr lang="en-US" dirty="0" smtClean="0"/>
              <a:t>	(</a:t>
            </a:r>
            <a:r>
              <a:rPr lang="en-US" i="1" dirty="0" smtClean="0"/>
              <a:t>Written by A.A. Milne</a:t>
            </a:r>
            <a:r>
              <a:rPr lang="en-US" dirty="0" smtClean="0"/>
              <a:t>) </a:t>
            </a:r>
          </a:p>
          <a:p>
            <a:pPr eaLnBrk="1" fontAlgn="auto" hangingPunct="1">
              <a:spcBef>
                <a:spcPts val="0"/>
              </a:spcBef>
              <a:spcAft>
                <a:spcPts val="0"/>
              </a:spcAft>
              <a:defRPr/>
            </a:pPr>
            <a:r>
              <a:rPr lang="en-US" i="1" dirty="0" smtClean="0"/>
              <a:t>	Main entry under the heading for Milne</a:t>
            </a:r>
            <a:r>
              <a:rPr lang="en-US" dirty="0" smtClean="0"/>
              <a:t> </a:t>
            </a:r>
          </a:p>
          <a:p>
            <a:pPr eaLnBrk="1" fontAlgn="auto" hangingPunct="1">
              <a:spcBef>
                <a:spcPts val="0"/>
              </a:spcBef>
              <a:spcAft>
                <a:spcPts val="0"/>
              </a:spcAft>
              <a:defRPr/>
            </a:pPr>
            <a:r>
              <a:rPr lang="en-US" dirty="0" smtClean="0"/>
              <a:t>	The adventure of the peerless peer / by John H. Watson ; edited by Philip José Farmer </a:t>
            </a:r>
          </a:p>
          <a:p>
            <a:pPr eaLnBrk="1" fontAlgn="auto" hangingPunct="1">
              <a:spcBef>
                <a:spcPts val="0"/>
              </a:spcBef>
              <a:spcAft>
                <a:spcPts val="0"/>
              </a:spcAft>
              <a:defRPr/>
            </a:pPr>
            <a:r>
              <a:rPr lang="en-US" dirty="0" smtClean="0"/>
              <a:t>	(</a:t>
            </a:r>
            <a:r>
              <a:rPr lang="en-US" i="1" dirty="0" smtClean="0"/>
              <a:t>Written by Farmer as if by the fictitious Dr. Watson</a:t>
            </a:r>
            <a:r>
              <a:rPr lang="en-US" dirty="0" smtClean="0"/>
              <a:t>) </a:t>
            </a:r>
          </a:p>
          <a:p>
            <a:pPr eaLnBrk="1" fontAlgn="auto" hangingPunct="1">
              <a:spcBef>
                <a:spcPts val="0"/>
              </a:spcBef>
              <a:spcAft>
                <a:spcPts val="0"/>
              </a:spcAft>
              <a:defRPr/>
            </a:pPr>
            <a:r>
              <a:rPr lang="en-US" i="1" dirty="0" smtClean="0"/>
              <a:t>	Main entry under the heading for Farmer</a:t>
            </a:r>
            <a:r>
              <a:rPr lang="en-US" dirty="0" smtClean="0"/>
              <a: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RDA 9.0. Persons include fictitious entities.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LC-PCC PS for 9.0: LC/NACO practice: Apply this chapter to fictitious entities and real non-human entities having roles as creators or contributors; continue the current subject cataloging policy for fictitious characters when providing subject access points (as described in Subject Headings Manual (SHM) instruction sheet H 1610 Fictitious characters). Separate authority records will exist in the Library of Congress/NACO Authority File and the Library of Congress Subject Headings files.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name authority record for a fictitious or real non-human entity will be coded to show that the heading is not valid for use as a subject.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i="1" dirty="0" smtClean="0"/>
              <a:t>Note:</a:t>
            </a:r>
            <a:r>
              <a:rPr lang="en-US" dirty="0" smtClean="0"/>
              <a:t> There doesn’t appear to be a better designator in RDA for Beard’s role than “author.”  In reality, he </a:t>
            </a:r>
            <a:r>
              <a:rPr lang="en-US" i="1" dirty="0" smtClean="0"/>
              <a:t>is</a:t>
            </a:r>
            <a:r>
              <a:rPr lang="en-US" dirty="0" smtClean="0"/>
              <a:t> the author of the book, but he is presented on the resource as the person who collaborated with Miss Piggy in some unclear way.  [The </a:t>
            </a:r>
            <a:r>
              <a:rPr lang="en-US" i="1" dirty="0" smtClean="0"/>
              <a:t>Free Online Dictionary</a:t>
            </a:r>
            <a:r>
              <a:rPr lang="en-US" dirty="0" smtClean="0"/>
              <a:t> defines “as-told-to” as: Written by a professional author based on conversations with the subject.]</a:t>
            </a:r>
          </a:p>
        </p:txBody>
      </p:sp>
      <p:sp>
        <p:nvSpPr>
          <p:cNvPr id="262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189788-4FE1-4DD8-B997-654F116BDDFA}" type="slidenum">
              <a:rPr lang="en-US" smtClean="0"/>
              <a:pPr fontAlgn="base">
                <a:spcBef>
                  <a:spcPct val="0"/>
                </a:spcBef>
                <a:spcAft>
                  <a:spcPct val="0"/>
                </a:spcAft>
                <a:defRPr/>
              </a:pPr>
              <a:t>101</a:t>
            </a:fld>
            <a:endParaRPr lang="en-US" smtClean="0"/>
          </a:p>
        </p:txBody>
      </p:sp>
      <p:sp>
        <p:nvSpPr>
          <p:cNvPr id="262149"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3E0E2A55-3577-4540-B25B-43C3AE328C77}"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p:spPr>
      </p:sp>
      <p:sp>
        <p:nvSpPr>
          <p:cNvPr id="264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000" smtClean="0"/>
              <a:t>Here’s an example of real non-human entities.  In AACR2 neither Socks nor Buddy could be established as name headings, but in RDA they are treated as individuals who can be given access points as creators or contributors.  Their name authority records would be coded to say that they are not valid for use as a subject heading.</a:t>
            </a:r>
          </a:p>
          <a:p>
            <a:pPr eaLnBrk="1" hangingPunct="1">
              <a:spcBef>
                <a:spcPct val="0"/>
              </a:spcBef>
            </a:pPr>
            <a:endParaRPr lang="en-US" sz="1000" smtClean="0"/>
          </a:p>
          <a:p>
            <a:pPr eaLnBrk="1" hangingPunct="1">
              <a:spcBef>
                <a:spcPct val="0"/>
              </a:spcBef>
            </a:pPr>
            <a:r>
              <a:rPr lang="en-US" sz="1000" smtClean="0"/>
              <a:t>Note the definition of person in the RDA Glossary: </a:t>
            </a:r>
            <a:r>
              <a:rPr lang="en-US" sz="1000" b="1" smtClean="0"/>
              <a:t>Person:</a:t>
            </a:r>
            <a:r>
              <a:rPr lang="en-US" sz="1000" smtClean="0"/>
              <a:t> An individual or an identity established by an individual (either alone or in collaboration with one or more other individuals).  This definition does not require that an individual be a human.</a:t>
            </a:r>
          </a:p>
          <a:p>
            <a:pPr eaLnBrk="1" hangingPunct="1">
              <a:spcBef>
                <a:spcPct val="0"/>
              </a:spcBef>
            </a:pPr>
            <a:endParaRPr lang="en-US" sz="1000" smtClean="0"/>
          </a:p>
          <a:p>
            <a:pPr eaLnBrk="1" hangingPunct="1">
              <a:spcBef>
                <a:spcPct val="0"/>
              </a:spcBef>
            </a:pPr>
            <a:r>
              <a:rPr lang="en-US" sz="1000" smtClean="0"/>
              <a:t>LC-PCC PS for 9.0: LC/NACO practice: Apply this chapter to fictitious entities and real non-human entities having roles as creators or contributors; continue the current subject cataloging policy for fictitious characters when providing subject access points (as described in Subject Headings Manual (SHM) instruction sheet H 1610 Fictitious characters). Separate authority records will exist in the Library of Congress/NACO Authority File and the Library of Congress Subject Headings files.</a:t>
            </a:r>
          </a:p>
          <a:p>
            <a:pPr eaLnBrk="1" hangingPunct="1">
              <a:spcBef>
                <a:spcPct val="0"/>
              </a:spcBef>
            </a:pPr>
            <a:endParaRPr lang="en-US" sz="1000" smtClean="0"/>
          </a:p>
          <a:p>
            <a:pPr eaLnBrk="1" hangingPunct="1">
              <a:spcBef>
                <a:spcPct val="0"/>
              </a:spcBef>
            </a:pPr>
            <a:r>
              <a:rPr lang="en-US" sz="1000" smtClean="0"/>
              <a:t>Note about the two headings:</a:t>
            </a:r>
          </a:p>
          <a:p>
            <a:pPr eaLnBrk="1" hangingPunct="1">
              <a:spcBef>
                <a:spcPct val="0"/>
              </a:spcBef>
            </a:pPr>
            <a:endParaRPr lang="en-US" sz="1000" smtClean="0"/>
          </a:p>
          <a:p>
            <a:pPr eaLnBrk="1" hangingPunct="1">
              <a:spcBef>
                <a:spcPct val="0"/>
              </a:spcBef>
            </a:pPr>
            <a:r>
              <a:rPr lang="en-US" sz="1000" smtClean="0"/>
              <a:t>The name “Socks” was judged to not convey the idea of a person. For a person whose name consists of a phrase or appellation not conveying the idea of a person, profession or occupation (9.16) is a core element and is added to the name of the person (9.19.1.6).  I’ve used the qualifier (Presidential pet) as an occupation for Socks.  Other possibilities were “Pet cat”, “Presidential cat”, “White House cat”, “Clinton family pet”, etc.  The choice is left to cataloger judgment.</a:t>
            </a:r>
          </a:p>
          <a:p>
            <a:pPr eaLnBrk="1" hangingPunct="1">
              <a:spcBef>
                <a:spcPct val="0"/>
              </a:spcBef>
            </a:pPr>
            <a:endParaRPr lang="en-US" sz="1000" smtClean="0"/>
          </a:p>
          <a:p>
            <a:pPr eaLnBrk="1" hangingPunct="1">
              <a:spcBef>
                <a:spcPct val="0"/>
              </a:spcBef>
            </a:pPr>
            <a:r>
              <a:rPr lang="en-US" sz="1000" smtClean="0"/>
              <a:t>With Buddy the dog, we do have a name that conveys the idea of a person (albeit a canine person), so neither profession/occupation nor field of activity are needed or required.  His dates serve to differentiate him from other persons known as Buddy.</a:t>
            </a:r>
          </a:p>
        </p:txBody>
      </p:sp>
      <p:sp>
        <p:nvSpPr>
          <p:cNvPr id="263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D0C62A-D1F9-4F1C-8434-E709B611E0FB}" type="slidenum">
              <a:rPr lang="en-US" smtClean="0"/>
              <a:pPr fontAlgn="base">
                <a:spcBef>
                  <a:spcPct val="0"/>
                </a:spcBef>
                <a:spcAft>
                  <a:spcPct val="0"/>
                </a:spcAft>
                <a:defRPr/>
              </a:pPr>
              <a:t>104</a:t>
            </a:fld>
            <a:endParaRPr lang="en-US" smtClean="0"/>
          </a:p>
        </p:txBody>
      </p:sp>
      <p:sp>
        <p:nvSpPr>
          <p:cNvPr id="263173"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649DF34E-8096-404A-B51A-6D892E1D2D50}"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000" smtClean="0"/>
              <a:t>Here’s an example of real non-human entities.  In AACR2 Uggie could not be established as a name heading, but in RDA he is treated as an individual who can be given an access points as a creator of a work or as a contributor to an expression.  Name authority records for non-human entities will be coded to say that they are not valid for use as a subject heading.</a:t>
            </a:r>
          </a:p>
          <a:p>
            <a:pPr eaLnBrk="1" hangingPunct="1">
              <a:spcBef>
                <a:spcPct val="0"/>
              </a:spcBef>
            </a:pPr>
            <a:endParaRPr lang="en-US" sz="1000" smtClean="0"/>
          </a:p>
          <a:p>
            <a:pPr eaLnBrk="1" hangingPunct="1">
              <a:spcBef>
                <a:spcPct val="0"/>
              </a:spcBef>
            </a:pPr>
            <a:r>
              <a:rPr lang="en-US" sz="1000" smtClean="0"/>
              <a:t>Note the definition of person in the RDA Glossary: </a:t>
            </a:r>
            <a:r>
              <a:rPr lang="en-US" sz="1000" b="1" smtClean="0"/>
              <a:t>Person:</a:t>
            </a:r>
            <a:r>
              <a:rPr lang="en-US" sz="1000" smtClean="0"/>
              <a:t> An individual or an identity established by an individual (either alone or in collaboration with one or more other individuals).  This definition does not require that an individual be a human.</a:t>
            </a:r>
          </a:p>
          <a:p>
            <a:pPr eaLnBrk="1" hangingPunct="1">
              <a:spcBef>
                <a:spcPct val="0"/>
              </a:spcBef>
            </a:pPr>
            <a:endParaRPr lang="en-US" sz="1000" smtClean="0"/>
          </a:p>
          <a:p>
            <a:pPr eaLnBrk="1" hangingPunct="1">
              <a:spcBef>
                <a:spcPct val="0"/>
              </a:spcBef>
            </a:pPr>
            <a:r>
              <a:rPr lang="en-US" sz="1000" smtClean="0"/>
              <a:t>LC-PCC PS for 9.0: LC/NACO practice: Apply this chapter to fictitious entities and real non-human entities having roles as creators or contributors; continue the current subject cataloging policy for fictitious characters when providing subject access points (as described in Subject Headings Manual (SHM) instruction sheet H 1610 Fictitious characters). Separate authority records will exist in the Library of Congress/NACO Authority File and the Library of Congress Subject Headings files.</a:t>
            </a:r>
          </a:p>
          <a:p>
            <a:pPr eaLnBrk="1" hangingPunct="1">
              <a:spcBef>
                <a:spcPct val="0"/>
              </a:spcBef>
            </a:pPr>
            <a:endParaRPr lang="en-US" sz="1000" smtClean="0"/>
          </a:p>
          <a:p>
            <a:pPr eaLnBrk="1" hangingPunct="1">
              <a:spcBef>
                <a:spcPct val="0"/>
              </a:spcBef>
            </a:pPr>
            <a:r>
              <a:rPr lang="en-US" sz="1000" smtClean="0"/>
              <a:t>Note about the two headings:</a:t>
            </a:r>
          </a:p>
          <a:p>
            <a:pPr eaLnBrk="1" hangingPunct="1">
              <a:spcBef>
                <a:spcPct val="0"/>
              </a:spcBef>
            </a:pPr>
            <a:endParaRPr lang="en-US" sz="1000" smtClean="0"/>
          </a:p>
          <a:p>
            <a:pPr eaLnBrk="1" hangingPunct="1">
              <a:spcBef>
                <a:spcPct val="0"/>
              </a:spcBef>
            </a:pPr>
            <a:r>
              <a:rPr lang="en-US" sz="1000" smtClean="0"/>
              <a:t>The name “Socks” was judged to not convey the idea of a person. For a person whose name consists of a phrase or appellation not conveying the idea of a person, profession or occupation (9.16) is a core element and is added to the name of the person (9.19.1.6).  I’ve used the qualifier (Presidential pet) as an occupation for Socks.  Other possibilities were “Pet cat”, “Presidential cat”, “White House cat”, “Clinton family pet”, etc.  The choice is left to cataloger judgment.</a:t>
            </a:r>
          </a:p>
          <a:p>
            <a:pPr eaLnBrk="1" hangingPunct="1">
              <a:spcBef>
                <a:spcPct val="0"/>
              </a:spcBef>
            </a:pPr>
            <a:endParaRPr lang="en-US" sz="1000" smtClean="0"/>
          </a:p>
          <a:p>
            <a:pPr eaLnBrk="1" hangingPunct="1">
              <a:spcBef>
                <a:spcPct val="0"/>
              </a:spcBef>
            </a:pPr>
            <a:r>
              <a:rPr lang="en-US" sz="1000" smtClean="0"/>
              <a:t>With Buddy the dog, we do have a name that conveys the idea of a person (albeit a canine person), so neither profession/occupation nor field of activity are needed or required.  His dates serve to differentiate him from other persons known as Buddy.</a:t>
            </a:r>
          </a:p>
        </p:txBody>
      </p:sp>
      <p:sp>
        <p:nvSpPr>
          <p:cNvPr id="264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1D268-4362-46A3-A6F6-ED2A4CB5CC19}" type="slidenum">
              <a:rPr lang="en-US" smtClean="0"/>
              <a:pPr fontAlgn="base">
                <a:spcBef>
                  <a:spcPct val="0"/>
                </a:spcBef>
                <a:spcAft>
                  <a:spcPct val="0"/>
                </a:spcAft>
                <a:defRPr/>
              </a:pPr>
              <a:t>105</a:t>
            </a:fld>
            <a:endParaRPr lang="en-US" smtClean="0"/>
          </a:p>
        </p:txBody>
      </p:sp>
      <p:sp>
        <p:nvSpPr>
          <p:cNvPr id="264197"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726C3A43-5704-45E8-9AAC-D57B1359E39B}"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p:spPr>
      </p:sp>
      <p:sp>
        <p:nvSpPr>
          <p:cNvPr id="266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Determine the authorized access point for the director of the film “Meat.”</a:t>
            </a:r>
          </a:p>
        </p:txBody>
      </p:sp>
      <p:sp>
        <p:nvSpPr>
          <p:cNvPr id="265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52C9D3-442B-43CB-848F-B13A5C50530C}" type="slidenum">
              <a:rPr lang="en-US" smtClean="0"/>
              <a:pPr fontAlgn="base">
                <a:spcBef>
                  <a:spcPct val="0"/>
                </a:spcBef>
                <a:spcAft>
                  <a:spcPct val="0"/>
                </a:spcAft>
                <a:defRPr/>
              </a:pPr>
              <a:t>107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Establish the access point for the actor Matt Jones.</a:t>
            </a:r>
          </a:p>
        </p:txBody>
      </p:sp>
      <p:sp>
        <p:nvSpPr>
          <p:cNvPr id="266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FCD25A-9543-4D08-8CC4-602F744561B2}" type="slidenum">
              <a:rPr lang="en-US" smtClean="0"/>
              <a:pPr fontAlgn="base">
                <a:spcBef>
                  <a:spcPct val="0"/>
                </a:spcBef>
                <a:spcAft>
                  <a:spcPct val="0"/>
                </a:spcAft>
                <a:defRPr/>
              </a:pPr>
              <a:t>112</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p:spPr>
      </p:sp>
      <p:sp>
        <p:nvSpPr>
          <p:cNvPr id="268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After looking through all of these authority records, you are certain that none of them represent your person.  So you look in reference sources online to see if you can find more information.</a:t>
            </a:r>
          </a:p>
        </p:txBody>
      </p:sp>
      <p:sp>
        <p:nvSpPr>
          <p:cNvPr id="267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7801DD-BC55-4456-924A-03C6FA740A07}" type="slidenum">
              <a:rPr lang="en-US" smtClean="0"/>
              <a:pPr fontAlgn="base">
                <a:spcBef>
                  <a:spcPct val="0"/>
                </a:spcBef>
                <a:spcAft>
                  <a:spcPct val="0"/>
                </a:spcAft>
                <a:defRPr/>
              </a:pPr>
              <a:t>114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2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AEB0E1-26AE-40AF-AC14-1CCCE106444E}"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Establish the access point for Sheryl Deane</a:t>
            </a:r>
          </a:p>
        </p:txBody>
      </p:sp>
      <p:sp>
        <p:nvSpPr>
          <p:cNvPr id="268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C92DA6-8C73-459C-9473-DEF7552E7851}" type="slidenum">
              <a:rPr lang="en-US" smtClean="0"/>
              <a:pPr fontAlgn="base">
                <a:spcBef>
                  <a:spcPct val="0"/>
                </a:spcBef>
                <a:spcAft>
                  <a:spcPct val="0"/>
                </a:spcAft>
                <a:defRPr/>
              </a:pPr>
              <a:t>117</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69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CDF609-04F8-4967-8FF8-FC277DC07BDE}" type="slidenum">
              <a:rPr lang="en-US" smtClean="0"/>
              <a:pPr fontAlgn="base">
                <a:spcBef>
                  <a:spcPct val="0"/>
                </a:spcBef>
                <a:spcAft>
                  <a:spcPct val="0"/>
                </a:spcAft>
                <a:defRPr/>
              </a:pPr>
              <a:t>119</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eaLnBrk="1" fontAlgn="auto" hangingPunct="1">
              <a:spcBef>
                <a:spcPts val="0"/>
              </a:spcBef>
              <a:spcAft>
                <a:spcPts val="0"/>
              </a:spcAft>
              <a:defRPr/>
            </a:pPr>
            <a:r>
              <a:rPr lang="en-US" dirty="0" smtClean="0"/>
              <a:t>10.3  Type of family is a categorization or generic descriptor for the type of family. Record a term indicating the type of family using an appropriate term (e.g., Family, Clan, Royal house, Dynasty).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10.4  A date associated with the family is a significant date associated with a family. Record dates associated with the family applying the instructions given under 9.3, as applicable.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10.5  A place associated with the family is a place where a family resides or has resided or has some connection. Record the place or places (e.g., town, city, province, state, country) in which the family resides or has resided or has some connection. Record the place name in the form prescribed in chapter 16. Abbreviate the names of countries, states, provinces, territories, etc., as instructed in appendix B (B.11), as applicable.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10.6  A prominent member of the family is a well-known individual who is a member of a family.  Record the name of a prominent member or members of the family in the form of the authorized access point representing the person, formulated according to the guidelines and instructions given under 9.19.1.</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OTHER ELEMENTS THAT ARE NOT CORE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10.7  A hereditary title is a title of nobility, etc., associated with a family.  Record a hereditary title associated with the family.  Record the title in direct order in the plural form.</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10.8  Family history is information pertaining to the history of a family.  </a:t>
            </a:r>
            <a:endParaRPr lang="en-US" dirty="0"/>
          </a:p>
        </p:txBody>
      </p:sp>
      <p:sp>
        <p:nvSpPr>
          <p:cNvPr id="270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D1EF8F-201E-4365-AE48-4B26C0565063}" type="slidenum">
              <a:rPr lang="en-US" smtClean="0"/>
              <a:pPr fontAlgn="base">
                <a:spcBef>
                  <a:spcPct val="0"/>
                </a:spcBef>
                <a:spcAft>
                  <a:spcPct val="0"/>
                </a:spcAft>
                <a:defRPr/>
              </a:pPr>
              <a:t>122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p:spPr>
      </p:sp>
      <p:sp>
        <p:nvSpPr>
          <p:cNvPr id="272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1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CDDDA4-4B90-44DF-9B49-5D0130E607A9}" type="slidenum">
              <a:rPr lang="en-US" smtClean="0"/>
              <a:pPr fontAlgn="base">
                <a:spcBef>
                  <a:spcPct val="0"/>
                </a:spcBef>
                <a:spcAft>
                  <a:spcPct val="0"/>
                </a:spcAft>
                <a:defRPr/>
              </a:pPr>
              <a:t>123</a:t>
            </a:fld>
            <a:endParaRPr lang="en-US" smtClean="0"/>
          </a:p>
        </p:txBody>
      </p:sp>
      <p:sp>
        <p:nvSpPr>
          <p:cNvPr id="271365"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A4298D46-2A22-4BAB-B9FA-89E72CD36C3F}"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2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A2DD87-0F40-47A8-802F-3207D25B3419}" type="slidenum">
              <a:rPr lang="en-US" smtClean="0"/>
              <a:pPr fontAlgn="base">
                <a:spcBef>
                  <a:spcPct val="0"/>
                </a:spcBef>
                <a:spcAft>
                  <a:spcPct val="0"/>
                </a:spcAft>
                <a:defRPr/>
              </a:pPr>
              <a:t>124</a:t>
            </a:fld>
            <a:endParaRPr lang="en-US" smtClean="0"/>
          </a:p>
        </p:txBody>
      </p:sp>
      <p:sp>
        <p:nvSpPr>
          <p:cNvPr id="272389"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D52DFFBE-6148-43F2-AF5D-6CA5CAD6BCC0}"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p:spPr>
      </p:sp>
      <p:sp>
        <p:nvSpPr>
          <p:cNvPr id="274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i="1" smtClean="0"/>
              <a:t>Important to note: </a:t>
            </a:r>
            <a:r>
              <a:rPr lang="en-US" smtClean="0"/>
              <a:t>while RDA provides for the creation and use of descriptive access points for family names, the Library of Congress current policy is that RDA family name access points will not be used as subjects.  Instead, a family name heading from LCSH must be used.  See slides for field 376 in the authority section of this presentation for examples of name authority records for a family showing that the access point may not be used as an LC subject heading.</a:t>
            </a:r>
          </a:p>
          <a:p>
            <a:pPr eaLnBrk="1" hangingPunct="1">
              <a:spcBef>
                <a:spcPct val="0"/>
              </a:spcBef>
            </a:pPr>
            <a:endParaRPr lang="en-US" smtClean="0"/>
          </a:p>
          <a:p>
            <a:pPr eaLnBrk="1" hangingPunct="1">
              <a:spcBef>
                <a:spcPct val="0"/>
              </a:spcBef>
            </a:pPr>
            <a:r>
              <a:rPr lang="en-US" smtClean="0"/>
              <a:t>LC-PCC PS 10.0: </a:t>
            </a:r>
            <a:r>
              <a:rPr lang="en-US" i="1" smtClean="0"/>
              <a:t>LC practice</a:t>
            </a:r>
            <a:r>
              <a:rPr lang="en-US" smtClean="0"/>
              <a:t>:  Apply this chapter for distinctive family entities; continue the current subject cataloging policy for general family groupings.  Separate authority records will exist in the LC/NACO Authority File and LCSH.</a:t>
            </a:r>
          </a:p>
          <a:p>
            <a:pPr eaLnBrk="1" hangingPunct="1">
              <a:spcBef>
                <a:spcPct val="0"/>
              </a:spcBef>
            </a:pPr>
            <a:endParaRPr lang="en-US" smtClean="0"/>
          </a:p>
          <a:p>
            <a:pPr eaLnBrk="1" hangingPunct="1">
              <a:spcBef>
                <a:spcPct val="0"/>
              </a:spcBef>
            </a:pPr>
            <a:r>
              <a:rPr lang="en-US" smtClean="0"/>
              <a:t>RDA family name authority records are being coded with the following:</a:t>
            </a:r>
          </a:p>
          <a:p>
            <a:pPr eaLnBrk="1" hangingPunct="1">
              <a:spcBef>
                <a:spcPct val="0"/>
              </a:spcBef>
            </a:pPr>
            <a:r>
              <a:rPr lang="en-US" smtClean="0"/>
              <a:t>008/11 Subject heading system/thesaurus code: n  [Not applicable]</a:t>
            </a:r>
          </a:p>
          <a:p>
            <a:pPr eaLnBrk="1" hangingPunct="1">
              <a:spcBef>
                <a:spcPct val="0"/>
              </a:spcBef>
            </a:pPr>
            <a:r>
              <a:rPr lang="en-US" smtClean="0"/>
              <a:t>008/15 Heading use code--subject added entry: b  [Heading not appropriate as subject added entry]</a:t>
            </a:r>
          </a:p>
          <a:p>
            <a:pPr eaLnBrk="1" hangingPunct="1">
              <a:spcBef>
                <a:spcPct val="0"/>
              </a:spcBef>
            </a:pPr>
            <a:r>
              <a:rPr lang="en-US" smtClean="0"/>
              <a:t>667  SUBJECT USAGE: This heading is not valid for use as a subject; use a family name heading from LCSH.</a:t>
            </a:r>
          </a:p>
        </p:txBody>
      </p:sp>
      <p:sp>
        <p:nvSpPr>
          <p:cNvPr id="273412"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D50D9A-0590-4DD0-B0C1-1A8EAB6EA1C2}" type="slidenum">
              <a:rPr lang="en-US" smtClean="0"/>
              <a:pPr fontAlgn="base">
                <a:spcBef>
                  <a:spcPct val="0"/>
                </a:spcBef>
                <a:spcAft>
                  <a:spcPct val="0"/>
                </a:spcAft>
                <a:defRPr/>
              </a:pPr>
              <a:t>126</a:t>
            </a:fld>
            <a:endParaRPr lang="en-US" smtClean="0"/>
          </a:p>
        </p:txBody>
      </p:sp>
      <p:sp>
        <p:nvSpPr>
          <p:cNvPr id="273413"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E7FABB92-8FED-4E38-B776-ADE9B51438B9}"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p:spPr>
      </p:sp>
      <p:sp>
        <p:nvSpPr>
          <p:cNvPr id="275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There are no separate MARC fields/subfields to encode the separate elements Preferred Name and Number of a Conference.  The other core elements all have a place to be recorded separately as well as in access points.</a:t>
            </a:r>
          </a:p>
        </p:txBody>
      </p:sp>
      <p:sp>
        <p:nvSpPr>
          <p:cNvPr id="274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DECAB6-AD4B-43D4-BDF8-2234946AAD5B}" type="slidenum">
              <a:rPr lang="en-US" smtClean="0"/>
              <a:pPr fontAlgn="base">
                <a:spcBef>
                  <a:spcPct val="0"/>
                </a:spcBef>
                <a:spcAft>
                  <a:spcPct val="0"/>
                </a:spcAft>
                <a:defRPr/>
              </a:pPr>
              <a:t>133</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p:spPr>
      </p:sp>
      <p:sp>
        <p:nvSpPr>
          <p:cNvPr id="297987" name="Notes Placeholder 2"/>
          <p:cNvSpPr>
            <a:spLocks noGrp="1"/>
          </p:cNvSpPr>
          <p:nvPr>
            <p:ph type="body" idx="1"/>
          </p:nvPr>
        </p:nvSpPr>
        <p:spPr bwMode="auto"/>
        <p:txBody>
          <a:bodyPr wrap="square" numCol="1" anchor="t" anchorCtr="0" compatLnSpc="1">
            <a:prstTxWarp prst="textNoShape">
              <a:avLst/>
            </a:prstTxWarp>
            <a:normAutofit fontScale="92500"/>
          </a:bodyPr>
          <a:lstStyle/>
          <a:p>
            <a:pPr eaLnBrk="1" fontAlgn="auto" hangingPunct="1">
              <a:spcBef>
                <a:spcPct val="0"/>
              </a:spcBef>
              <a:spcAft>
                <a:spcPts val="0"/>
              </a:spcAft>
              <a:defRPr/>
            </a:pPr>
            <a:r>
              <a:rPr lang="en-US" dirty="0" smtClean="0"/>
              <a:t>In RDA there is one instruction for conferences, congresses, meetings, exhibitions, fairs, festivals, etc. (11.2.2.11).  This results in the following changes to AACR2: frequency will be retained in the preferred name of a conference, congress, meeting, etc. (24.7A1).  Year of convocation will be omitted from the preferred name of exhibitions, fairs, festivals, etc. (24.8A1), but will be included as an addition to the authorized access point. Location will be included as an addition to the authorized access point even if the location is part of the preferred name of the body (24.7B4, 24.8B1).</a:t>
            </a:r>
          </a:p>
          <a:p>
            <a:pPr eaLnBrk="1" fontAlgn="auto" hangingPunct="1">
              <a:spcBef>
                <a:spcPct val="0"/>
              </a:spcBef>
              <a:spcAft>
                <a:spcPts val="0"/>
              </a:spcAft>
              <a:defRPr/>
            </a:pPr>
            <a:endParaRPr lang="en-US" dirty="0" smtClean="0"/>
          </a:p>
          <a:p>
            <a:pPr eaLnBrk="1" fontAlgn="auto" hangingPunct="1">
              <a:spcBef>
                <a:spcPct val="0"/>
              </a:spcBef>
              <a:spcAft>
                <a:spcPts val="0"/>
              </a:spcAft>
              <a:defRPr/>
            </a:pPr>
            <a:r>
              <a:rPr lang="en-US" dirty="0" smtClean="0"/>
              <a:t>24.7A1.  Omit from the name of a conference, etc. (including that of a conference entered subordinately, see 24.13), indications of its number, </a:t>
            </a:r>
            <a:r>
              <a:rPr lang="en-US" i="1" dirty="0" smtClean="0"/>
              <a:t>frequency</a:t>
            </a:r>
            <a:r>
              <a:rPr lang="en-US" dirty="0" smtClean="0"/>
              <a:t>, or year(s) of convocation.</a:t>
            </a:r>
          </a:p>
          <a:p>
            <a:pPr eaLnBrk="1" fontAlgn="auto" hangingPunct="1">
              <a:spcBef>
                <a:spcPct val="0"/>
              </a:spcBef>
              <a:spcAft>
                <a:spcPts val="0"/>
              </a:spcAft>
              <a:defRPr/>
            </a:pPr>
            <a:endParaRPr lang="en-US" dirty="0" smtClean="0"/>
          </a:p>
          <a:p>
            <a:pPr eaLnBrk="1" fontAlgn="auto" hangingPunct="1">
              <a:spcBef>
                <a:spcPct val="0"/>
              </a:spcBef>
              <a:spcAft>
                <a:spcPts val="0"/>
              </a:spcAft>
              <a:defRPr/>
            </a:pPr>
            <a:r>
              <a:rPr lang="en-US" dirty="0" smtClean="0"/>
              <a:t>24.7B4. If the location is part of the name of the conference, etc., do not repeat it.</a:t>
            </a:r>
          </a:p>
          <a:p>
            <a:pPr eaLnBrk="1" fontAlgn="auto" hangingPunct="1">
              <a:spcBef>
                <a:spcPct val="0"/>
              </a:spcBef>
              <a:spcAft>
                <a:spcPts val="0"/>
              </a:spcAft>
              <a:defRPr/>
            </a:pPr>
            <a:endParaRPr lang="en-US" dirty="0" smtClean="0"/>
          </a:p>
          <a:p>
            <a:pPr eaLnBrk="1" fontAlgn="auto" hangingPunct="1">
              <a:spcBef>
                <a:spcPct val="0"/>
              </a:spcBef>
              <a:spcAft>
                <a:spcPts val="0"/>
              </a:spcAft>
              <a:defRPr/>
            </a:pPr>
            <a:r>
              <a:rPr lang="en-US" dirty="0" smtClean="0"/>
              <a:t>24.8B1. As instructed in 24.7B, add to the name of an exhibition, fair, festival, etc., its number, date, and location. Do not add the date and/or location if they are integral parts of the name. </a:t>
            </a:r>
          </a:p>
          <a:p>
            <a:pPr eaLnBrk="1" fontAlgn="auto" hangingPunct="1">
              <a:spcBef>
                <a:spcPct val="0"/>
              </a:spcBef>
              <a:spcAft>
                <a:spcPts val="0"/>
              </a:spcAft>
              <a:defRPr/>
            </a:pPr>
            <a:r>
              <a:rPr lang="en-US" dirty="0" smtClean="0"/>
              <a:t> </a:t>
            </a:r>
          </a:p>
          <a:p>
            <a:pPr eaLnBrk="1" fontAlgn="auto" hangingPunct="1">
              <a:spcBef>
                <a:spcPct val="0"/>
              </a:spcBef>
              <a:spcAft>
                <a:spcPts val="0"/>
              </a:spcAft>
              <a:defRPr/>
            </a:pPr>
            <a:r>
              <a:rPr lang="en-US" dirty="0" smtClean="0"/>
              <a:t>11.2.2.11  Omit from the name of a conference, congress, meeting, exhibition, fair, festival, etc., (including that of a conference, etc., treated as a subordinate body, see 11.2.2.14), indications of its number, or year or years of convocation, etc.</a:t>
            </a:r>
          </a:p>
          <a:p>
            <a:pPr eaLnBrk="1" fontAlgn="auto" hangingPunct="1">
              <a:spcBef>
                <a:spcPts val="0"/>
              </a:spcBef>
              <a:spcAft>
                <a:spcPts val="0"/>
              </a:spcAft>
              <a:defRPr/>
            </a:pPr>
            <a:r>
              <a:rPr lang="en-US" dirty="0" smtClean="0"/>
              <a:t>11.13.1.8  Add to the name of a conference, etc. (including that of a conference recorded subordinately, see 11.2.2.14), if applicable and readily ascertainable (in this order): a) the number of the conference, etc. (see 11.6)  b) the date of the conference, etc. (see 11.4.2)  c) the location of the conference, etc. (see 11.3.2)</a:t>
            </a:r>
          </a:p>
        </p:txBody>
      </p:sp>
      <p:sp>
        <p:nvSpPr>
          <p:cNvPr id="275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CF44AD-40AC-4210-9385-9431D697E8F7}" type="slidenum">
              <a:rPr lang="en-US" smtClean="0"/>
              <a:pPr fontAlgn="base">
                <a:spcBef>
                  <a:spcPct val="0"/>
                </a:spcBef>
                <a:spcAft>
                  <a:spcPct val="0"/>
                </a:spcAft>
                <a:defRPr/>
              </a:pPr>
              <a:t>159</a:t>
            </a:fld>
            <a:endParaRPr lang="en-US" smtClean="0"/>
          </a:p>
        </p:txBody>
      </p:sp>
      <p:sp>
        <p:nvSpPr>
          <p:cNvPr id="275461"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8C051522-DB91-47D4-8E2E-9E98F69CC582}"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RDA there is one instruction for conferences, congresses, meetings, exhibitions, fairs, festivals, etc. (11.2.2.11).  This results in the following changes to AACR2: frequency will be retained in the preferred name of a conference, congress, meeting, etc. (24.7A1).  Year of convocation will be omitted from the preferred name of exhibitions, fairs, festivals, etc. (24.8A1), but will be included as an addition to the authorized access point. Location will be included as an addition to the authorized access point even if the location is part of the preferred name of the body (24.7B4, 24.8B1).</a:t>
            </a:r>
          </a:p>
          <a:p>
            <a:pPr eaLnBrk="1" hangingPunct="1">
              <a:spcBef>
                <a:spcPct val="0"/>
              </a:spcBef>
            </a:pPr>
            <a:endParaRPr lang="en-US" smtClean="0"/>
          </a:p>
          <a:p>
            <a:pPr eaLnBrk="1" hangingPunct="1">
              <a:spcBef>
                <a:spcPct val="0"/>
              </a:spcBef>
            </a:pPr>
            <a:r>
              <a:rPr lang="en-US" smtClean="0"/>
              <a:t>24.7A1.  Omit from the name of a conference, etc. (including that of a conference entered subordinately, see 24.13), indications of its number, </a:t>
            </a:r>
            <a:r>
              <a:rPr lang="en-US" i="1" smtClean="0"/>
              <a:t>frequency</a:t>
            </a:r>
            <a:r>
              <a:rPr lang="en-US" smtClean="0"/>
              <a:t>, or year(s) of convocation.</a:t>
            </a:r>
          </a:p>
          <a:p>
            <a:pPr eaLnBrk="1" hangingPunct="1">
              <a:spcBef>
                <a:spcPct val="0"/>
              </a:spcBef>
            </a:pPr>
            <a:endParaRPr lang="en-US" smtClean="0"/>
          </a:p>
          <a:p>
            <a:pPr eaLnBrk="1" hangingPunct="1">
              <a:spcBef>
                <a:spcPct val="0"/>
              </a:spcBef>
            </a:pPr>
            <a:r>
              <a:rPr lang="en-US" smtClean="0"/>
              <a:t>24.7B4. If the location is part of the name of the conference, etc., do not repeat it.</a:t>
            </a:r>
          </a:p>
          <a:p>
            <a:pPr eaLnBrk="1" hangingPunct="1">
              <a:spcBef>
                <a:spcPct val="0"/>
              </a:spcBef>
            </a:pPr>
            <a:endParaRPr lang="en-US" smtClean="0"/>
          </a:p>
          <a:p>
            <a:pPr eaLnBrk="1" hangingPunct="1">
              <a:spcBef>
                <a:spcPct val="0"/>
              </a:spcBef>
            </a:pPr>
            <a:r>
              <a:rPr lang="en-US" smtClean="0"/>
              <a:t>24.8B1. As instructed in 24.7B, add to the name of an exhibition, fair, festival, etc., its number, date, and location. Do not add the date and/or location if they are integral parts of the name. </a:t>
            </a:r>
          </a:p>
          <a:p>
            <a:pPr eaLnBrk="1" hangingPunct="1">
              <a:spcBef>
                <a:spcPct val="0"/>
              </a:spcBef>
            </a:pPr>
            <a:r>
              <a:rPr lang="en-US" smtClean="0"/>
              <a:t> </a:t>
            </a:r>
          </a:p>
          <a:p>
            <a:pPr eaLnBrk="1" hangingPunct="1">
              <a:spcBef>
                <a:spcPct val="0"/>
              </a:spcBef>
            </a:pPr>
            <a:r>
              <a:rPr lang="en-US" smtClean="0"/>
              <a:t>11.2.2.11  Omit from the name of a conference, congress, meeting, exhibition, fair, festival, etc., (including that of a conference, etc., treated as a subordinate body, see 11.2.2.14), indications of its number, or year or years of convocation, etc.</a:t>
            </a:r>
          </a:p>
        </p:txBody>
      </p:sp>
      <p:sp>
        <p:nvSpPr>
          <p:cNvPr id="276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5AD3CF-FB90-4735-AB01-09C1FD361017}" type="slidenum">
              <a:rPr lang="en-US" smtClean="0"/>
              <a:pPr fontAlgn="base">
                <a:spcBef>
                  <a:spcPct val="0"/>
                </a:spcBef>
                <a:spcAft>
                  <a:spcPct val="0"/>
                </a:spcAft>
                <a:defRPr/>
              </a:pPr>
              <a:t>160</a:t>
            </a:fld>
            <a:endParaRPr lang="en-US" smtClean="0"/>
          </a:p>
        </p:txBody>
      </p:sp>
      <p:sp>
        <p:nvSpPr>
          <p:cNvPr id="276485"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A9BA59D6-A10D-485D-9B8B-2377DAA41659}"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smtClean="0"/>
              <a:t>24.7B4. If the sessions of a conference, etc., were held in two locations, add both names. </a:t>
            </a:r>
          </a:p>
          <a:p>
            <a:pPr eaLnBrk="1" fontAlgn="auto" hangingPunct="1">
              <a:spcBef>
                <a:spcPts val="0"/>
              </a:spcBef>
              <a:spcAft>
                <a:spcPts val="0"/>
              </a:spcAft>
              <a:defRPr/>
            </a:pPr>
            <a:r>
              <a:rPr lang="en-US" b="1" dirty="0" smtClean="0"/>
              <a:t>	</a:t>
            </a:r>
            <a:r>
              <a:rPr lang="en-US" dirty="0" smtClean="0"/>
              <a:t>World Peace Congress (1st : 1949 : </a:t>
            </a:r>
            <a:r>
              <a:rPr lang="en-US" i="1" dirty="0" smtClean="0"/>
              <a:t>Paris, France, and Prague, Czechoslovakia</a:t>
            </a:r>
            <a:r>
              <a:rPr lang="en-US" dirty="0" smtClean="0"/>
              <a:t>) </a:t>
            </a:r>
          </a:p>
          <a:p>
            <a:pPr eaLnBrk="1" fontAlgn="auto" hangingPunct="1">
              <a:spcBef>
                <a:spcPts val="0"/>
              </a:spcBef>
              <a:spcAft>
                <a:spcPts val="0"/>
              </a:spcAft>
              <a:defRPr/>
            </a:pPr>
            <a:r>
              <a:rPr lang="en-US" dirty="0" smtClean="0"/>
              <a:t>	Institute on Diagnostic Problems in Mental Retardation (1957 :</a:t>
            </a:r>
            <a:r>
              <a:rPr lang="en-US" i="1" dirty="0" smtClean="0"/>
              <a:t> Long Beach State College and San Francisco State College</a:t>
            </a:r>
            <a:r>
              <a:rPr lang="en-US" dirty="0" smtClean="0"/>
              <a: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If the sessions of a conference, etc., were held in three or more locations, add the first named place followed by </a:t>
            </a:r>
            <a:r>
              <a:rPr lang="en-US" i="1" dirty="0" smtClean="0"/>
              <a:t>etc.</a:t>
            </a:r>
            <a:r>
              <a:rPr lang="en-US" dirty="0" smtClean="0"/>
              <a:t> </a:t>
            </a:r>
          </a:p>
          <a:p>
            <a:pPr eaLnBrk="1" fontAlgn="auto" hangingPunct="1">
              <a:spcBef>
                <a:spcPts val="0"/>
              </a:spcBef>
              <a:spcAft>
                <a:spcPts val="0"/>
              </a:spcAft>
              <a:defRPr/>
            </a:pPr>
            <a:r>
              <a:rPr lang="en-US" b="1" dirty="0" smtClean="0"/>
              <a:t>	</a:t>
            </a:r>
            <a:r>
              <a:rPr lang="en-US" dirty="0" smtClean="0"/>
              <a:t>International Conference on Alternatives to War (1982 : </a:t>
            </a:r>
            <a:r>
              <a:rPr lang="en-US" i="1" dirty="0" smtClean="0"/>
              <a:t>San Francisco, Calif., etc.</a:t>
            </a:r>
            <a:r>
              <a:rPr lang="en-US" dirty="0" smtClean="0"/>
              <a: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11.13.1.8  If the sessions of a conference, etc., were held in two or more locations, add each of the place names.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When included in an access point, multiple locations will be separated by a semicolon (RDA E.1.2.4).</a:t>
            </a:r>
          </a:p>
          <a:p>
            <a:pPr eaLnBrk="1" fontAlgn="auto" hangingPunct="1">
              <a:spcBef>
                <a:spcPts val="0"/>
              </a:spcBef>
              <a:spcAft>
                <a:spcPts val="0"/>
              </a:spcAft>
              <a:defRPr/>
            </a:pPr>
            <a:r>
              <a:rPr lang="en-US" dirty="0" smtClean="0"/>
              <a:t>E.1.2.4  Enclose the number, date, and location of a conference, etc., in parentheses. Separate the number, date, and location by a space, colon, space. Separate multiple locations by a semicolon.</a:t>
            </a:r>
          </a:p>
          <a:p>
            <a:pPr eaLnBrk="1" fontAlgn="auto" hangingPunct="1">
              <a:spcBef>
                <a:spcPts val="0"/>
              </a:spcBef>
              <a:spcAft>
                <a:spcPts val="0"/>
              </a:spcAft>
              <a:defRPr/>
            </a:pPr>
            <a:r>
              <a:rPr lang="en-US" dirty="0" smtClean="0"/>
              <a:t>Enclose the number, date, and location of an exhibition, etc., in parentheses. Separate the number, date, and location by a space, colon, space. Separate multiple locations by a semicolon.</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277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3555D4-A287-4FC8-931A-2CDCD4C91544}" type="slidenum">
              <a:rPr lang="en-US" smtClean="0"/>
              <a:pPr fontAlgn="base">
                <a:spcBef>
                  <a:spcPct val="0"/>
                </a:spcBef>
                <a:spcAft>
                  <a:spcPct val="0"/>
                </a:spcAft>
                <a:defRPr/>
              </a:pPr>
              <a:t>161</a:t>
            </a:fld>
            <a:endParaRPr lang="en-US" smtClean="0"/>
          </a:p>
        </p:txBody>
      </p:sp>
      <p:sp>
        <p:nvSpPr>
          <p:cNvPr id="277509"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269EDB96-1C3B-41B5-BE9D-E0D598E9DD9D}"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Hearings were added to 19.2.1.1.1 c) iii) in November 2011.  This was a change from AACR2, and it made hearings named corporate bodies.  However, there is a proposal (6JSC/ALA/15) to be considered by the JSC in November 2012 that will delete hearings from c) iii) and create an entirely new category for “works that record hearings conducted by legislative, governmental, and other bodies.”  If approved, as it appears it will be, the creator of a hearing will be, as in AACR2, the body that held the hearing.  Hearings themselves would not be considered to be named entities.</a:t>
            </a:r>
          </a:p>
        </p:txBody>
      </p:sp>
      <p:sp>
        <p:nvSpPr>
          <p:cNvPr id="223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8B0EB0-6CEE-4A6B-B7A2-14343DDD2215}"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sz="1000" dirty="0" smtClean="0"/>
              <a:t>AACR2 21.1B1. A corporate body is an organization or a group of persons that is identified by a particular name and that acts, or may act, as an entity. Consider a corporate body to have a name if the words referring to it are a specific appellation rather than a general description. Consider a body to have a name if, in a script and language using capital letters for proper names, the initial letters of the words referring to it are consistently capitalized, and/or if, in a language using articles, the words are always associated with a definite article. Typical examples of corporate bodies are associations, institutions, business firms, nonprofit enterprises, governments, government agencies, projects and </a:t>
            </a:r>
            <a:r>
              <a:rPr lang="en-US" sz="1000" dirty="0" err="1" smtClean="0"/>
              <a:t>programmes</a:t>
            </a:r>
            <a:r>
              <a:rPr lang="en-US" sz="1000" dirty="0" smtClean="0"/>
              <a:t>, religious bodies, local church groups identified by the name of the church, and conferences. Conferences are meetings of individuals or representatives of various bodies for the purpose of discussing and/or acting on topics of common interest, or meetings of representatives of a corporate body that constitute its legislative or governing body. </a:t>
            </a:r>
          </a:p>
          <a:p>
            <a:pPr eaLnBrk="1" fontAlgn="auto" hangingPunct="1">
              <a:spcBef>
                <a:spcPts val="0"/>
              </a:spcBef>
              <a:spcAft>
                <a:spcPts val="0"/>
              </a:spcAft>
              <a:defRPr/>
            </a:pPr>
            <a:r>
              <a:rPr lang="en-US" sz="1000" dirty="0" smtClean="0"/>
              <a:t>LCRI 21.1B1. When determining whether a conference has a name, cases arise that exhibit conflicting evidence insofar as two of the criteria in the definition of a corporate body are concerned:  capitalization and the definite article.  When the phrase is in a language that normally capitalizes each word of a name, even in running text, consider a capitalized phrase a name even if it is preceded by an indefinite article. (This statement cannot apply to other languages.)  </a:t>
            </a:r>
          </a:p>
          <a:p>
            <a:pPr eaLnBrk="1" fontAlgn="auto" hangingPunct="1">
              <a:spcBef>
                <a:spcPts val="0"/>
              </a:spcBef>
              <a:spcAft>
                <a:spcPts val="0"/>
              </a:spcAft>
              <a:defRPr/>
            </a:pPr>
            <a:r>
              <a:rPr lang="en-US" sz="1000" dirty="0" smtClean="0"/>
              <a:t>Another important point to bear in mind when deciding whether a phrase is a name is that the phrase must include a word that connotes a meeting: "symposium," "conference," "workshop," "colloquium," etc.  Note: Some notable sequential conferences that lack such a term are exceptionally considered to be named, e.g., </a:t>
            </a:r>
            <a:r>
              <a:rPr lang="en-US" sz="1000" dirty="0" err="1" smtClean="0"/>
              <a:t>Darmstädter</a:t>
            </a:r>
            <a:r>
              <a:rPr lang="en-US" sz="1000" dirty="0" smtClean="0"/>
              <a:t> </a:t>
            </a:r>
            <a:r>
              <a:rPr lang="en-US" sz="1000" dirty="0" err="1" smtClean="0"/>
              <a:t>Gespräch</a:t>
            </a:r>
            <a:r>
              <a:rPr lang="en-US" sz="1000" dirty="0" smtClean="0"/>
              <a:t>. In addition, phrases that combine acronyms or </a:t>
            </a:r>
            <a:r>
              <a:rPr lang="en-US" sz="1000" dirty="0" err="1" smtClean="0"/>
              <a:t>initialisms</a:t>
            </a:r>
            <a:r>
              <a:rPr lang="en-US" sz="1000" dirty="0" smtClean="0"/>
              <a:t> with the abbreviated or full form of the year are also considered to be named.</a:t>
            </a:r>
          </a:p>
          <a:p>
            <a:pPr eaLnBrk="1" fontAlgn="auto" hangingPunct="1">
              <a:spcBef>
                <a:spcPts val="0"/>
              </a:spcBef>
              <a:spcAft>
                <a:spcPts val="0"/>
              </a:spcAft>
              <a:defRPr/>
            </a:pPr>
            <a:endParaRPr lang="en-US" sz="1000" dirty="0" smtClean="0"/>
          </a:p>
          <a:p>
            <a:pPr eaLnBrk="1" fontAlgn="auto" hangingPunct="1">
              <a:spcBef>
                <a:spcPts val="0"/>
              </a:spcBef>
              <a:spcAft>
                <a:spcPts val="0"/>
              </a:spcAft>
              <a:defRPr/>
            </a:pPr>
            <a:r>
              <a:rPr lang="en-US" sz="1000" dirty="0" smtClean="0"/>
              <a:t>RDA 11.2.1.1  A name of the corporate body is a word, character, or group of words and/or characters by which a corporate body is known.</a:t>
            </a:r>
          </a:p>
          <a:p>
            <a:pPr eaLnBrk="1" fontAlgn="auto" hangingPunct="1">
              <a:spcBef>
                <a:spcPts val="0"/>
              </a:spcBef>
              <a:spcAft>
                <a:spcPts val="0"/>
              </a:spcAft>
              <a:defRPr/>
            </a:pPr>
            <a:r>
              <a:rPr lang="en-US" sz="1000" dirty="0" smtClean="0"/>
              <a:t>11.2.2.1  The preferred name for the corporate body is the name or form of name chosen as the basis for the authorized access point representing that body. </a:t>
            </a:r>
          </a:p>
          <a:p>
            <a:pPr eaLnBrk="1" fontAlgn="auto" hangingPunct="1">
              <a:spcBef>
                <a:spcPts val="0"/>
              </a:spcBef>
              <a:spcAft>
                <a:spcPts val="0"/>
              </a:spcAft>
              <a:defRPr/>
            </a:pPr>
            <a:r>
              <a:rPr lang="en-US" sz="1000" dirty="0" smtClean="0"/>
              <a:t>11.7.1.1  Other designation associated with the corporate body is a word, phrase, or abbreviation indicating incorporation or legal status of a corporate body, or any term serving to differentiate the body from other corporate bodies, persons, etc.</a:t>
            </a:r>
          </a:p>
          <a:p>
            <a:pPr eaLnBrk="1" fontAlgn="auto" hangingPunct="1">
              <a:spcBef>
                <a:spcPts val="0"/>
              </a:spcBef>
              <a:spcAft>
                <a:spcPts val="0"/>
              </a:spcAft>
              <a:defRPr/>
            </a:pPr>
            <a:r>
              <a:rPr lang="en-US" sz="1000" dirty="0" smtClean="0"/>
              <a:t>11.7.1.4  If the preferred name for the body does not convey the idea of a corporate body, record a suitable designation in the language preferred by the agency creating the data.</a:t>
            </a:r>
          </a:p>
          <a:p>
            <a:pPr eaLnBrk="1" fontAlgn="auto" hangingPunct="1">
              <a:spcBef>
                <a:spcPts val="0"/>
              </a:spcBef>
              <a:spcAft>
                <a:spcPts val="0"/>
              </a:spcAft>
              <a:defRPr/>
            </a:pPr>
            <a:endParaRPr lang="en-US" sz="1000" dirty="0" smtClean="0"/>
          </a:p>
          <a:p>
            <a:pPr eaLnBrk="1" fontAlgn="auto" hangingPunct="1">
              <a:spcBef>
                <a:spcPts val="0"/>
              </a:spcBef>
              <a:spcAft>
                <a:spcPts val="0"/>
              </a:spcAft>
              <a:defRPr/>
            </a:pPr>
            <a:r>
              <a:rPr lang="en-US" sz="1000" dirty="0" smtClean="0"/>
              <a:t>LCRI 21.1B1 was not carried over into the LC Policy Statements.  Therefore a conference in RDA does not have to have a word denoting a meeting in its preferred name.  However, a qualifier will need to be added to names of conferences that do not convey the idea of a conference.</a:t>
            </a:r>
            <a:endParaRPr lang="en-US" dirty="0" smtClean="0"/>
          </a:p>
        </p:txBody>
      </p:sp>
      <p:sp>
        <p:nvSpPr>
          <p:cNvPr id="278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4CE386-69F8-470E-B70D-8DA527B35B4E}" type="slidenum">
              <a:rPr lang="en-US" smtClean="0"/>
              <a:pPr fontAlgn="base">
                <a:spcBef>
                  <a:spcPct val="0"/>
                </a:spcBef>
                <a:spcAft>
                  <a:spcPct val="0"/>
                </a:spcAft>
                <a:defRPr/>
              </a:pPr>
              <a:t>162</a:t>
            </a:fld>
            <a:endParaRPr lang="en-US" smtClean="0"/>
          </a:p>
        </p:txBody>
      </p:sp>
      <p:sp>
        <p:nvSpPr>
          <p:cNvPr id="278533"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80744A28-8AF8-4A0F-B876-2B9F16C6F817}"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p:spPr>
      </p:sp>
      <p:sp>
        <p:nvSpPr>
          <p:cNvPr id="280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LC-PCC PS for 9.2.2.8. INDIVIDUALS WITH MORE THAN ONE IDENTITY</a:t>
            </a:r>
          </a:p>
          <a:p>
            <a:pPr eaLnBrk="1" hangingPunct="1">
              <a:spcBef>
                <a:spcPct val="0"/>
              </a:spcBef>
            </a:pPr>
            <a:r>
              <a:rPr lang="en-US" i="1" smtClean="0"/>
              <a:t>LC practice: </a:t>
            </a:r>
            <a:r>
              <a:rPr lang="en-US" smtClean="0"/>
              <a:t>If an authorized access point is needed for a bibliographic identity recorded as a variant name in a 400 field in an AACR2 name authority record, create a separate RDA name authority record for that identity. Modify the existing authority record to convert the 400 field to a 500 field.</a:t>
            </a:r>
          </a:p>
          <a:p>
            <a:pPr eaLnBrk="1" hangingPunct="1">
              <a:spcBef>
                <a:spcPct val="0"/>
              </a:spcBef>
            </a:pPr>
            <a:endParaRPr lang="en-US" smtClean="0"/>
          </a:p>
        </p:txBody>
      </p:sp>
      <p:sp>
        <p:nvSpPr>
          <p:cNvPr id="279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B27ED2-F1B6-4D87-9F39-1A6D4247053A}" type="slidenum">
              <a:rPr lang="en-US" smtClean="0"/>
              <a:pPr fontAlgn="base">
                <a:spcBef>
                  <a:spcPct val="0"/>
                </a:spcBef>
                <a:spcAft>
                  <a:spcPct val="0"/>
                </a:spcAft>
                <a:defRPr/>
              </a:pPr>
              <a:t>187</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p:spPr>
      </p:sp>
      <p:sp>
        <p:nvSpPr>
          <p:cNvPr id="281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slide indicates how relationships to persons, families, and corporate bodies associated with a resource are explicitly recorded in AACR2 and RDA (RDA 18-22).  I’ve only shown personal name added entries, but the principles apply equally to families and corporate bodies and also to entities recorded in 1XX fields.</a:t>
            </a:r>
          </a:p>
          <a:p>
            <a:pPr eaLnBrk="1" hangingPunct="1">
              <a:spcBef>
                <a:spcPct val="0"/>
              </a:spcBef>
            </a:pPr>
            <a:endParaRPr lang="en-US" smtClean="0"/>
          </a:p>
          <a:p>
            <a:pPr eaLnBrk="1" hangingPunct="1">
              <a:spcBef>
                <a:spcPct val="0"/>
              </a:spcBef>
            </a:pPr>
            <a:r>
              <a:rPr lang="en-US" smtClean="0"/>
              <a:t>Differences between AACR2 and RDA encoding:</a:t>
            </a:r>
          </a:p>
          <a:p>
            <a:pPr eaLnBrk="1" hangingPunct="1">
              <a:spcBef>
                <a:spcPct val="0"/>
              </a:spcBef>
            </a:pPr>
            <a:endParaRPr lang="en-US" smtClean="0"/>
          </a:p>
          <a:p>
            <a:pPr eaLnBrk="1" hangingPunct="1">
              <a:spcBef>
                <a:spcPct val="0"/>
              </a:spcBef>
            </a:pPr>
            <a:r>
              <a:rPr lang="en-US" smtClean="0"/>
              <a:t>Designations of function in AACR2 are given in abbreviated form, whereas in RDA relationship designators are spelled out.</a:t>
            </a:r>
          </a:p>
          <a:p>
            <a:pPr eaLnBrk="1" hangingPunct="1">
              <a:spcBef>
                <a:spcPct val="0"/>
              </a:spcBef>
            </a:pPr>
            <a:endParaRPr lang="en-US" smtClean="0"/>
          </a:p>
          <a:p>
            <a:pPr eaLnBrk="1" hangingPunct="1">
              <a:spcBef>
                <a:spcPct val="0"/>
              </a:spcBef>
            </a:pPr>
            <a:r>
              <a:rPr lang="en-US" smtClean="0"/>
              <a:t>Specialist catalogers may use MARC 21 relator terms or codes to code specific functions in AACR2 access points.  The MARC relator terms are not always identical to RDA designators, and there are terms in both lists that don’t have equivalents in the other.  In RDA, the relationship designators are always spelled out fully. </a:t>
            </a:r>
          </a:p>
          <a:p>
            <a:pPr eaLnBrk="1" hangingPunct="1">
              <a:spcBef>
                <a:spcPct val="0"/>
              </a:spcBef>
            </a:pPr>
            <a:endParaRPr lang="en-US" smtClean="0"/>
          </a:p>
          <a:p>
            <a:pPr eaLnBrk="1" hangingPunct="1">
              <a:spcBef>
                <a:spcPct val="0"/>
              </a:spcBef>
            </a:pPr>
            <a:r>
              <a:rPr lang="en-US" smtClean="0"/>
              <a:t>RDA 18.5.1.3  Record one or more appropriate terms from the list in appendix I with an identifier and/or authorized access point representing the person, family, or corporate body to indicate the nature of the relationship more specifically than is indicated by the defined scope of the relationship element itself.</a:t>
            </a:r>
          </a:p>
          <a:p>
            <a:pPr eaLnBrk="1" hangingPunct="1">
              <a:spcBef>
                <a:spcPct val="0"/>
              </a:spcBef>
            </a:pPr>
            <a:r>
              <a:rPr lang="en-US" smtClean="0"/>
              <a:t>If none of the terms listed in appendix I is appropriate or sufficiently specific, use a term designating the nature of the relationship as concisely as possible.</a:t>
            </a:r>
          </a:p>
        </p:txBody>
      </p:sp>
      <p:sp>
        <p:nvSpPr>
          <p:cNvPr id="280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6531E-2F24-43F3-B224-92B8423DBD26}" type="slidenum">
              <a:rPr lang="en-US" smtClean="0"/>
              <a:pPr fontAlgn="base">
                <a:spcBef>
                  <a:spcPct val="0"/>
                </a:spcBef>
                <a:spcAft>
                  <a:spcPct val="0"/>
                </a:spcAft>
                <a:defRPr/>
              </a:pPr>
              <a:t>190</a:t>
            </a:fld>
            <a:endParaRPr lang="en-US" smtClean="0"/>
          </a:p>
        </p:txBody>
      </p:sp>
      <p:sp>
        <p:nvSpPr>
          <p:cNvPr id="280581"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AD3B89A5-7CD9-4D68-BC93-DACF0F6CCB51}"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p:spPr>
      </p:sp>
      <p:sp>
        <p:nvSpPr>
          <p:cNvPr id="282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81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379698-E286-46BA-B632-FCCDFA5B0D36}" type="slidenum">
              <a:rPr lang="en-US" smtClean="0"/>
              <a:pPr fontAlgn="base">
                <a:spcBef>
                  <a:spcPct val="0"/>
                </a:spcBef>
                <a:spcAft>
                  <a:spcPct val="0"/>
                </a:spcAft>
                <a:defRPr/>
              </a:pPr>
              <a:t>191</a:t>
            </a:fld>
            <a:endParaRPr lang="en-US" smtClean="0"/>
          </a:p>
        </p:txBody>
      </p:sp>
      <p:sp>
        <p:nvSpPr>
          <p:cNvPr id="281605"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314E8965-F5A6-4152-8A67-40B84A49F9A7}"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eaLnBrk="1" fontAlgn="auto" hangingPunct="1">
              <a:spcBef>
                <a:spcPts val="0"/>
              </a:spcBef>
              <a:spcAft>
                <a:spcPts val="0"/>
              </a:spcAft>
              <a:defRPr/>
            </a:pPr>
            <a:r>
              <a:rPr lang="en-US" dirty="0" smtClean="0"/>
              <a:t>AACR2 21.28 Related Works</a:t>
            </a:r>
          </a:p>
          <a:p>
            <a:pPr eaLnBrk="1" fontAlgn="auto" hangingPunct="1">
              <a:spcBef>
                <a:spcPts val="0"/>
              </a:spcBef>
              <a:spcAft>
                <a:spcPts val="0"/>
              </a:spcAft>
              <a:defRPr/>
            </a:pPr>
            <a:r>
              <a:rPr lang="en-US" dirty="0" smtClean="0"/>
              <a:t>21.28A1. Apply this rule to a separately catalogued work (see also 1.1B9, 1.5E1a, and 1.9) that has a relationship to another work. Such works include:</a:t>
            </a:r>
          </a:p>
          <a:p>
            <a:pPr eaLnBrk="1" fontAlgn="auto" hangingPunct="1">
              <a:spcBef>
                <a:spcPts val="0"/>
              </a:spcBef>
              <a:spcAft>
                <a:spcPts val="0"/>
              </a:spcAft>
              <a:defRPr/>
            </a:pPr>
            <a:r>
              <a:rPr lang="en-US" dirty="0" smtClean="0"/>
              <a:t>	continuations and sequels; supplements; indexes; </a:t>
            </a:r>
            <a:br>
              <a:rPr lang="en-US" dirty="0" smtClean="0"/>
            </a:br>
            <a:r>
              <a:rPr lang="en-US" dirty="0" smtClean="0"/>
              <a:t>	concordances; incidental music to dramatic works; </a:t>
            </a:r>
            <a:br>
              <a:rPr lang="en-US" dirty="0" smtClean="0"/>
            </a:br>
            <a:r>
              <a:rPr lang="en-US" dirty="0" smtClean="0"/>
              <a:t>	cadenzas; scenarios, screenplays, etc.; choreographies; </a:t>
            </a:r>
            <a:br>
              <a:rPr lang="en-US" dirty="0" smtClean="0"/>
            </a:br>
            <a:r>
              <a:rPr lang="en-US" dirty="0" smtClean="0"/>
              <a:t>	librettos and other texts set to music; subseries;</a:t>
            </a:r>
            <a:br>
              <a:rPr lang="en-US" dirty="0" smtClean="0"/>
            </a:br>
            <a:r>
              <a:rPr lang="en-US" dirty="0" smtClean="0"/>
              <a:t>	special numbers of serials; collections of extracts from serials</a:t>
            </a:r>
          </a:p>
          <a:p>
            <a:pPr eaLnBrk="1" fontAlgn="auto" hangingPunct="1">
              <a:spcBef>
                <a:spcPts val="0"/>
              </a:spcBef>
              <a:spcAft>
                <a:spcPts val="0"/>
              </a:spcAft>
              <a:defRPr/>
            </a:pPr>
            <a:r>
              <a:rPr lang="en-US" dirty="0" smtClean="0"/>
              <a:t>Do not apply this rule to a work that has only a subject relationship to another work. </a:t>
            </a:r>
          </a:p>
          <a:p>
            <a:pPr eaLnBrk="1" fontAlgn="auto" hangingPunct="1">
              <a:spcBef>
                <a:spcPts val="0"/>
              </a:spcBef>
              <a:spcAft>
                <a:spcPts val="0"/>
              </a:spcAft>
              <a:defRPr/>
            </a:pPr>
            <a:r>
              <a:rPr lang="en-US" dirty="0" smtClean="0"/>
              <a:t>For particular types of relationship (e.g., adaptations, revisions, translations), see 21.8-21.27. </a:t>
            </a:r>
          </a:p>
          <a:p>
            <a:pPr eaLnBrk="1" fontAlgn="auto" hangingPunct="1">
              <a:spcBef>
                <a:spcPts val="0"/>
              </a:spcBef>
              <a:spcAft>
                <a:spcPts val="0"/>
              </a:spcAft>
              <a:defRPr/>
            </a:pPr>
            <a:r>
              <a:rPr lang="en-US" dirty="0" smtClean="0"/>
              <a:t>21.28B1. Enter a related work under its own heading (personal author, corporate body, or title) according to the appropriate rule in this chapter. Make an added entry (name-title or title, as appropriate) for the work to which it is related.</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RDA 25.1.1.1  A related work is a work related to the resource being described (e.g., an adaptation, commentary, supplement, sequel, part of a larger work).</a:t>
            </a:r>
          </a:p>
          <a:p>
            <a:pPr eaLnBrk="1" fontAlgn="auto" hangingPunct="1">
              <a:spcBef>
                <a:spcPts val="0"/>
              </a:spcBef>
              <a:spcAft>
                <a:spcPts val="0"/>
              </a:spcAft>
              <a:defRPr/>
            </a:pPr>
            <a:r>
              <a:rPr lang="en-US" dirty="0" smtClean="0"/>
              <a:t>25.1.1.3  Reference a related work applying the general guidelines on referencing related works, expressions, manifestations, and items given under 24.4.  [</a:t>
            </a:r>
            <a:r>
              <a:rPr lang="en-US" i="1" dirty="0" smtClean="0"/>
              <a:t>Which are:</a:t>
            </a:r>
            <a:r>
              <a:rPr lang="en-US" dirty="0" smtClean="0"/>
              <a:t> Identifier for the Related Work; Authorized Access Point Representing the Related Work; Description (structured or unstructured) of the Related Work]</a:t>
            </a:r>
          </a:p>
          <a:p>
            <a:pPr eaLnBrk="1" fontAlgn="auto" hangingPunct="1">
              <a:spcBef>
                <a:spcPts val="0"/>
              </a:spcBef>
              <a:spcAft>
                <a:spcPts val="0"/>
              </a:spcAft>
              <a:defRPr/>
            </a:pPr>
            <a:r>
              <a:rPr lang="en-US" dirty="0" smtClean="0"/>
              <a:t>24.5.1.3  Record an appropriate term from the list in appendix J to indicate the nature of the relationship more specifically than is indicated by the defined scope of the relationship element itself.  If none of the terms listed in appendix J is appropriate or sufficiently specific, use a term designating the nature of the relationship as concisely as possible. When using an unstructured description, indicate the nature of the relationship as part of the unstructured description.  </a:t>
            </a:r>
            <a:r>
              <a:rPr lang="en-US" i="1" dirty="0" smtClean="0"/>
              <a:t>Note: RDA appendices are not closed lists.  If a term is needed that isn’t in an appendix, the cataloger can devise their own term and notify the JSC for possible inclusion in the RDA appendix.  Catalogers can also use other vocabularies.</a:t>
            </a:r>
          </a:p>
          <a:p>
            <a:pPr eaLnBrk="1" fontAlgn="auto" hangingPunct="1">
              <a:spcBef>
                <a:spcPts val="0"/>
              </a:spcBef>
              <a:spcAft>
                <a:spcPts val="0"/>
              </a:spcAft>
              <a:defRPr/>
            </a:pPr>
            <a:r>
              <a:rPr lang="en-US" i="1" dirty="0" smtClean="0"/>
              <a:t>Note: </a:t>
            </a:r>
            <a:r>
              <a:rPr lang="en-US" dirty="0" smtClean="0"/>
              <a:t>in the RDA example in the slide, the unstructured description given in the 500 note field of the AACR2 record could also be included in the RDA record, but it’s probably unnecessary when the relationship designator has been used with the authorized access point for the related work.</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LC-PCC PS for 1.7.1. When subfield $</a:t>
            </a:r>
            <a:r>
              <a:rPr lang="en-US" dirty="0" err="1" smtClean="0"/>
              <a:t>i</a:t>
            </a:r>
            <a:r>
              <a:rPr lang="en-US" dirty="0" smtClean="0"/>
              <a:t>  for relationship designator is used, it is the first subfield, the first word is capitalized, and the subfield ends with a colon.</a:t>
            </a:r>
            <a:endParaRPr lang="en-US" dirty="0"/>
          </a:p>
        </p:txBody>
      </p:sp>
      <p:sp>
        <p:nvSpPr>
          <p:cNvPr id="282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AE06E6-4155-4852-9F8C-A737B4636745}" type="slidenum">
              <a:rPr lang="en-US" smtClean="0"/>
              <a:pPr fontAlgn="base">
                <a:spcBef>
                  <a:spcPct val="0"/>
                </a:spcBef>
                <a:spcAft>
                  <a:spcPct val="0"/>
                </a:spcAft>
                <a:defRPr/>
              </a:pPr>
              <a:t>192</a:t>
            </a:fld>
            <a:endParaRPr lang="en-US" smtClean="0"/>
          </a:p>
        </p:txBody>
      </p:sp>
      <p:sp>
        <p:nvSpPr>
          <p:cNvPr id="282629"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20460FB-5B4C-44AE-9033-A0FCA7353ABB}"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dirty="0" smtClean="0"/>
              <a:t>21.14A.  Enter a translation under the heading appropriate to the original. Make an added entry under the heading for the translator if appropriate under the provisions of 21.30K1. </a:t>
            </a:r>
          </a:p>
          <a:p>
            <a:pPr eaLnBrk="1" fontAlgn="auto" hangingPunct="1">
              <a:spcBef>
                <a:spcPts val="0"/>
              </a:spcBef>
              <a:spcAft>
                <a:spcPts val="0"/>
              </a:spcAft>
              <a:defRPr/>
            </a:pPr>
            <a:r>
              <a:rPr lang="en-US" dirty="0" smtClean="0"/>
              <a:t>21.30K1. Translators. If the main entry is under the heading for a person, make an added entry under the heading for a translator if: a) the translation is in verse </a:t>
            </a:r>
            <a:r>
              <a:rPr lang="en-US" i="1" dirty="0" smtClean="0"/>
              <a:t>or</a:t>
            </a:r>
            <a:r>
              <a:rPr lang="en-US" dirty="0" smtClean="0"/>
              <a:t> b) the translation is important in its own right </a:t>
            </a:r>
            <a:r>
              <a:rPr lang="en-US" i="1" dirty="0" smtClean="0"/>
              <a:t>or</a:t>
            </a:r>
            <a:r>
              <a:rPr lang="en-US" dirty="0" smtClean="0"/>
              <a:t> c) the work has been translated into the same language more than once </a:t>
            </a:r>
            <a:r>
              <a:rPr lang="en-US" i="1" dirty="0" smtClean="0"/>
              <a:t>or</a:t>
            </a:r>
            <a:r>
              <a:rPr lang="en-US" dirty="0" smtClean="0"/>
              <a:t>  d) the wording of the chief source of information of the item being catalogued implies that the translator is the author </a:t>
            </a:r>
            <a:r>
              <a:rPr lang="en-US" i="1" dirty="0" smtClean="0"/>
              <a:t>or</a:t>
            </a:r>
            <a:r>
              <a:rPr lang="en-US" dirty="0" smtClean="0"/>
              <a:t> e) the main entry heading may be difficult for catalogue users to find (e.g., as with many oriental and medieval works).</a:t>
            </a:r>
          </a:p>
          <a:p>
            <a:pPr eaLnBrk="1" fontAlgn="auto" hangingPunct="1">
              <a:spcBef>
                <a:spcPts val="0"/>
              </a:spcBef>
              <a:spcAft>
                <a:spcPts val="0"/>
              </a:spcAft>
              <a:defRPr/>
            </a:pPr>
            <a:r>
              <a:rPr lang="en-US" dirty="0" smtClean="0"/>
              <a:t>25.5C1.  If the linguistic content of the item being catalogued is different from that of the original (e.g., a translation, a dubbed motion picture), add the name of the language of the item to the uniform title. Precede the language by a full stop. </a:t>
            </a:r>
          </a:p>
          <a:p>
            <a:pPr eaLnBrk="1" fontAlgn="auto" hangingPunct="1">
              <a:spcBef>
                <a:spcPts val="0"/>
              </a:spcBef>
              <a:spcAft>
                <a:spcPts val="0"/>
              </a:spcAft>
              <a:defRPr/>
            </a:pPr>
            <a:r>
              <a:rPr lang="en-US" dirty="0" smtClean="0"/>
              <a:t>21.30G1. Make an added entry under the heading for a work to which the work being catalogued is closely related (see 21.8-21.28 for guidance in specific cases).  </a:t>
            </a:r>
            <a:r>
              <a:rPr lang="en-US" i="1" dirty="0" smtClean="0"/>
              <a:t>NOTE however that in AACR2 for a translation we wouldn’t normally make an added entry for the original language expression of the work. 21.14A says nothing about making that kind of added entry.</a:t>
            </a:r>
          </a:p>
          <a:p>
            <a:pPr eaLnBrk="1" fontAlgn="auto" hangingPunct="1">
              <a:spcBef>
                <a:spcPts val="0"/>
              </a:spcBef>
              <a:spcAft>
                <a:spcPts val="0"/>
              </a:spcAft>
              <a:defRPr/>
            </a:pPr>
            <a:r>
              <a:rPr lang="en-US" dirty="0" smtClean="0"/>
              <a:t>21.28B1. Enter a related work under its own heading (personal author, corporate body, or title) according to the appropriate rule in this chapter. Make an added entry (name-title or title, as appropriate) for the work to which it is related.</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26.1.1.1  A related expression is an expression related to the expression represented by an identifier, an authorized access point, or a description (e.g., a revised version, a translation).</a:t>
            </a:r>
          </a:p>
          <a:p>
            <a:pPr eaLnBrk="1" fontAlgn="auto" hangingPunct="1">
              <a:spcBef>
                <a:spcPts val="0"/>
              </a:spcBef>
              <a:spcAft>
                <a:spcPts val="0"/>
              </a:spcAft>
              <a:defRPr/>
            </a:pPr>
            <a:r>
              <a:rPr lang="en-US" dirty="0" smtClean="0"/>
              <a:t>26.1.1.3  Reference a related expression applying the general guidelines on referencing related works, expressions, manifestations, and items given under 24.4.  [</a:t>
            </a:r>
            <a:r>
              <a:rPr lang="en-US" i="1" dirty="0" smtClean="0"/>
              <a:t>Which are</a:t>
            </a:r>
            <a:r>
              <a:rPr lang="en-US" dirty="0" smtClean="0"/>
              <a:t>: Identifier for the Related Work; Authorized Access Point Representing the Related Work; Description (structured or unstructured) of the Related Work]</a:t>
            </a:r>
          </a:p>
          <a:p>
            <a:pPr eaLnBrk="1" fontAlgn="auto" hangingPunct="1">
              <a:spcBef>
                <a:spcPts val="0"/>
              </a:spcBef>
              <a:spcAft>
                <a:spcPts val="0"/>
              </a:spcAft>
              <a:defRPr/>
            </a:pPr>
            <a:r>
              <a:rPr lang="en-US" dirty="0" smtClean="0"/>
              <a:t>24.5.1.3  Record an appropriate term from the list in appendix J to indicate the nature of the relationship more specifically than is indicated by the defined scope of the relationship element itself.  If none of the terms listed in appendix J is appropriate or sufficiently specific, use a term designating the nature of the relationship as concisely as possible. When using an unstructured description, indicate the nature of the relationship as part of the unstructured description.  </a:t>
            </a:r>
            <a:r>
              <a:rPr lang="en-US" i="1" dirty="0" smtClean="0"/>
              <a:t>Note: RDA appendices are not closed lists.  If a term is needed that isn’t in an appendix, the cataloger can devise their own term and notify the JSC for possible inclusion in the RDA appendix.  Catalogers can also use other vocabularies.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LC-PCC PS for 1.7.1. When subfield $</a:t>
            </a:r>
            <a:r>
              <a:rPr lang="en-US" dirty="0" err="1" smtClean="0"/>
              <a:t>i</a:t>
            </a:r>
            <a:r>
              <a:rPr lang="en-US" dirty="0" smtClean="0"/>
              <a:t> for relationship designator is used, it is the first subfield, the first word is capitalized, and the subfield ends with a colon.</a:t>
            </a:r>
          </a:p>
        </p:txBody>
      </p:sp>
      <p:sp>
        <p:nvSpPr>
          <p:cNvPr id="283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97A888-B7E9-4DC0-9ABE-8C9D93EB845B}" type="slidenum">
              <a:rPr lang="en-US" smtClean="0"/>
              <a:pPr fontAlgn="base">
                <a:spcBef>
                  <a:spcPct val="0"/>
                </a:spcBef>
                <a:spcAft>
                  <a:spcPct val="0"/>
                </a:spcAft>
                <a:defRPr/>
              </a:pPr>
              <a:t>193</a:t>
            </a:fld>
            <a:endParaRPr lang="en-US" smtClean="0"/>
          </a:p>
        </p:txBody>
      </p:sp>
      <p:sp>
        <p:nvSpPr>
          <p:cNvPr id="283653"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246A9287-CD3F-4685-9371-51B00094A3F3}"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p:spPr>
      </p:sp>
      <p:sp>
        <p:nvSpPr>
          <p:cNvPr id="285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$i - Relationship information</a:t>
            </a:r>
            <a:r>
              <a:rPr lang="en-US" smtClean="0"/>
              <a:t> Subfield may contain either a </a:t>
            </a:r>
            <a:r>
              <a:rPr lang="en-US" i="1" smtClean="0"/>
              <a:t>designation of a relationship</a:t>
            </a:r>
            <a:r>
              <a:rPr lang="en-US" smtClean="0"/>
              <a:t> of the entity in a 4XX or 5XX field to the 1XX entity in the record or it may contain a textual </a:t>
            </a:r>
            <a:r>
              <a:rPr lang="en-US" i="1" smtClean="0"/>
              <a:t>reference instruction phrase</a:t>
            </a:r>
            <a:r>
              <a:rPr lang="en-US" smtClean="0"/>
              <a:t> that is to be used for a user display indicating the relationship of the 1XX entity in the record to the entity in a 4XX or 5XX field. If the subfield contains a Relationship designation, the appropriate reference instruction phrase may be derived from it. The relationship may be name to name (if only names of persons, families, or corporate bodies are involved) or resource to resource (if name/titles or titles are involved). </a:t>
            </a:r>
          </a:p>
          <a:p>
            <a:pPr eaLnBrk="1" hangingPunct="1">
              <a:spcBef>
                <a:spcPct val="0"/>
              </a:spcBef>
            </a:pPr>
            <a:r>
              <a:rPr lang="en-US" i="1" smtClean="0"/>
              <a:t>Relationship designation:</a:t>
            </a:r>
            <a:r>
              <a:rPr lang="en-US" smtClean="0"/>
              <a:t> When a tracing field contains a relationship designation in subfield $i, control subfield $w/0 contains code r (Relationship designation in subfield $i or $4). Code r indicates that the generation of a tag related reference instruction phrase in a cross reference display should be suppressed. The content of subfield $i or $4 should be used to generate the reference instruction phrase that is used in a cross reference display. </a:t>
            </a:r>
          </a:p>
          <a:p>
            <a:pPr eaLnBrk="1" hangingPunct="1">
              <a:spcBef>
                <a:spcPct val="0"/>
              </a:spcBef>
            </a:pPr>
            <a:endParaRPr lang="en-US" smtClean="0"/>
          </a:p>
          <a:p>
            <a:pPr eaLnBrk="1" hangingPunct="1">
              <a:spcBef>
                <a:spcPct val="0"/>
              </a:spcBef>
            </a:pPr>
            <a:r>
              <a:rPr lang="en-US" smtClean="0"/>
              <a:t>LC-PCC PS for 1.7.1: When subfield $i for relationship designator is used, it is the first subfield, the first word is capitalized, and the subfield ends with a colon.</a:t>
            </a:r>
          </a:p>
          <a:p>
            <a:pPr eaLnBrk="1" hangingPunct="1">
              <a:spcBef>
                <a:spcPct val="0"/>
              </a:spcBef>
            </a:pPr>
            <a:endParaRPr lang="en-US" smtClean="0"/>
          </a:p>
        </p:txBody>
      </p:sp>
      <p:sp>
        <p:nvSpPr>
          <p:cNvPr id="284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32C91E-0EEB-49E1-A164-8DFBD30908AA}" type="slidenum">
              <a:rPr lang="en-US" smtClean="0"/>
              <a:pPr fontAlgn="base">
                <a:spcBef>
                  <a:spcPct val="0"/>
                </a:spcBef>
                <a:spcAft>
                  <a:spcPct val="0"/>
                </a:spcAft>
                <a:defRPr/>
              </a:pPr>
              <a:t>194</a:t>
            </a:fld>
            <a:endParaRPr lang="en-US" smtClean="0"/>
          </a:p>
        </p:txBody>
      </p:sp>
      <p:sp>
        <p:nvSpPr>
          <p:cNvPr id="284677"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DCA3684-A37B-4FA3-8906-1F10B61B61DE}"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is the authority record for Stephen King, showing the use of a relationship designator from Appendix K in the reference from his alternate identity (pseudonym) Richard Bachman.</a:t>
            </a:r>
          </a:p>
        </p:txBody>
      </p:sp>
      <p:sp>
        <p:nvSpPr>
          <p:cNvPr id="285700"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98DE06-2CF8-44B1-8B0E-1356CB2962A3}" type="slidenum">
              <a:rPr lang="en-US" smtClean="0"/>
              <a:pPr fontAlgn="base">
                <a:spcBef>
                  <a:spcPct val="0"/>
                </a:spcBef>
                <a:spcAft>
                  <a:spcPct val="0"/>
                </a:spcAft>
                <a:defRPr/>
              </a:pPr>
              <a:t>195</a:t>
            </a:fld>
            <a:endParaRPr lang="en-US" smtClean="0"/>
          </a:p>
        </p:txBody>
      </p:sp>
      <p:sp>
        <p:nvSpPr>
          <p:cNvPr id="285701"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C4B69776-B227-49D4-A8CB-C0577875BA04}"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p:spPr>
      </p:sp>
      <p:sp>
        <p:nvSpPr>
          <p:cNvPr id="287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Reciprocal relationship to the previous slide.</a:t>
            </a:r>
          </a:p>
        </p:txBody>
      </p:sp>
      <p:sp>
        <p:nvSpPr>
          <p:cNvPr id="286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4340B1-8EBF-4549-B50A-07972D1CEFD6}" type="slidenum">
              <a:rPr lang="en-US" smtClean="0"/>
              <a:pPr fontAlgn="base">
                <a:spcBef>
                  <a:spcPct val="0"/>
                </a:spcBef>
                <a:spcAft>
                  <a:spcPct val="0"/>
                </a:spcAft>
                <a:defRPr/>
              </a:pPr>
              <a:t>196</a:t>
            </a:fld>
            <a:endParaRPr lang="en-US" smtClean="0"/>
          </a:p>
        </p:txBody>
      </p:sp>
      <p:sp>
        <p:nvSpPr>
          <p:cNvPr id="286725"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0A50A208-62C6-401B-8AD8-3E7CD9FAA727}"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p:spPr>
      </p:sp>
      <p:sp>
        <p:nvSpPr>
          <p:cNvPr id="288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Work authority record with relationship designators (taken from RDA Appendix J) recorded with the authorized access points for the related works.</a:t>
            </a:r>
          </a:p>
          <a:p>
            <a:pPr eaLnBrk="1" hangingPunct="1">
              <a:spcBef>
                <a:spcPct val="0"/>
              </a:spcBef>
            </a:pPr>
            <a:endParaRPr lang="en-US" smtClean="0"/>
          </a:p>
          <a:p>
            <a:pPr eaLnBrk="1" hangingPunct="1">
              <a:spcBef>
                <a:spcPct val="0"/>
              </a:spcBef>
            </a:pPr>
            <a:r>
              <a:rPr lang="en-US" smtClean="0"/>
              <a:t>LC-PCC PS for 1.7.1: When subfield $i for relationship designator is used, it is the first subfield, the first word is capitalized, and the subfield ends with a colon.</a:t>
            </a:r>
          </a:p>
          <a:p>
            <a:pPr eaLnBrk="1" hangingPunct="1">
              <a:spcBef>
                <a:spcPct val="0"/>
              </a:spcBef>
            </a:pPr>
            <a:endParaRPr lang="en-US" smtClean="0"/>
          </a:p>
        </p:txBody>
      </p:sp>
      <p:sp>
        <p:nvSpPr>
          <p:cNvPr id="287748"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B3433E-87C9-419F-847C-47E7C709C2F6}" type="slidenum">
              <a:rPr lang="en-US" smtClean="0"/>
              <a:pPr fontAlgn="base">
                <a:spcBef>
                  <a:spcPct val="0"/>
                </a:spcBef>
                <a:spcAft>
                  <a:spcPct val="0"/>
                </a:spcAft>
                <a:defRPr/>
              </a:pPr>
              <a:t>197</a:t>
            </a:fld>
            <a:endParaRPr lang="en-US" smtClean="0"/>
          </a:p>
        </p:txBody>
      </p:sp>
      <p:sp>
        <p:nvSpPr>
          <p:cNvPr id="287749"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16A8CC02-8198-46BD-81BE-120433EB6842}"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Category g) was added to RDA in November 2011.  While a change from AACR2, it was already a category included in the LCRIs, so it doesn’t actually reflect any change in NACO practice.</a:t>
            </a:r>
          </a:p>
        </p:txBody>
      </p:sp>
      <p:sp>
        <p:nvSpPr>
          <p:cNvPr id="224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DDB330-4AA6-4653-B79F-800E2A25BA4C}"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reciprocal relationship to the previous slide.</a:t>
            </a:r>
          </a:p>
          <a:p>
            <a:pPr eaLnBrk="1" hangingPunct="1">
              <a:spcBef>
                <a:spcPct val="0"/>
              </a:spcBef>
            </a:pPr>
            <a:endParaRPr lang="en-US" smtClean="0"/>
          </a:p>
          <a:p>
            <a:pPr eaLnBrk="1" hangingPunct="1">
              <a:spcBef>
                <a:spcPct val="0"/>
              </a:spcBef>
            </a:pPr>
            <a:r>
              <a:rPr lang="en-US" smtClean="0"/>
              <a:t>LC-PCC PS for 1.7.1: When subfield $i for relationship designator is used, it is the first subfield, the first word is capitalized, and the subfield ends with a colon.</a:t>
            </a:r>
          </a:p>
        </p:txBody>
      </p:sp>
      <p:sp>
        <p:nvSpPr>
          <p:cNvPr id="288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0C1DCB-3295-4238-8624-5AECD54CC021}" type="slidenum">
              <a:rPr lang="en-US" smtClean="0"/>
              <a:pPr fontAlgn="base">
                <a:spcBef>
                  <a:spcPct val="0"/>
                </a:spcBef>
                <a:spcAft>
                  <a:spcPct val="0"/>
                </a:spcAft>
                <a:defRPr/>
              </a:pPr>
              <a:t>198</a:t>
            </a:fld>
            <a:endParaRPr lang="en-US" smtClean="0"/>
          </a:p>
        </p:txBody>
      </p:sp>
      <p:sp>
        <p:nvSpPr>
          <p:cNvPr id="288773"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D523AEB-C93E-4AED-9AC5-03CF65A64956}" type="datetime1">
              <a:rPr lang="en-US" smtClean="0"/>
              <a:pPr fontAlgn="base">
                <a:spcBef>
                  <a:spcPct val="0"/>
                </a:spcBef>
                <a:spcAft>
                  <a:spcPct val="0"/>
                </a:spcAft>
                <a:defRPr/>
              </a:pPr>
              <a:t>10/16/2012</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p:spPr>
      </p:sp>
      <p:sp>
        <p:nvSpPr>
          <p:cNvPr id="290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you’d like to see an additional group of examples, have a look at the authority records for the individual books in J.R.R. Tolkien’s Lord of the Rings trilogy and the motion picture adaptations of them.</a:t>
            </a:r>
          </a:p>
        </p:txBody>
      </p:sp>
      <p:sp>
        <p:nvSpPr>
          <p:cNvPr id="289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E3A13D-6343-4C73-A4AB-413CB7B697E5}" type="slidenum">
              <a:rPr lang="en-US" smtClean="0"/>
              <a:pPr fontAlgn="base">
                <a:spcBef>
                  <a:spcPct val="0"/>
                </a:spcBef>
                <a:spcAft>
                  <a:spcPct val="0"/>
                </a:spcAft>
                <a:defRPr/>
              </a:pPr>
              <a:t>200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the final example, the form of work “Series” is for a bibliographic series of books, not for a television series.  For that, you would use “Television program”.</a:t>
            </a:r>
          </a:p>
        </p:txBody>
      </p:sp>
      <p:sp>
        <p:nvSpPr>
          <p:cNvPr id="225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ED68B9-ED3C-4154-8FE5-A60D18E8EF99}"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6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B656C1-7737-489B-AA5F-B25E91AA58B8}" type="slidenum">
              <a:rPr lang="en-US" smtClean="0"/>
              <a:pPr fontAlgn="base">
                <a:spcBef>
                  <a:spcPct val="0"/>
                </a:spcBef>
                <a:spcAft>
                  <a:spcPct val="0"/>
                </a:spcAft>
                <a:defRPr/>
              </a:pPr>
              <a:t>20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1A826BF-894A-47A2-B09F-4CDC21E986CC}" type="datetimeFigureOut">
              <a:rPr lang="en-US"/>
              <a:pPr>
                <a:defRPr/>
              </a:pPr>
              <a:t>10/16/2012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705F81-A2A6-4B96-8B56-F31EB551F38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07D71C-6B74-4D29-908C-23522FEE903E}" type="datetimeFigureOut">
              <a:rPr lang="en-US"/>
              <a:pPr>
                <a:defRPr/>
              </a:pPr>
              <a:t>10/16/2012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A69ADA-609B-4CCE-9D18-371FD6D2045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3C4027-2C1F-44D9-8C31-B9287FF13648}" type="datetimeFigureOut">
              <a:rPr lang="en-US"/>
              <a:pPr>
                <a:defRPr/>
              </a:pPr>
              <a:t>10/16/2012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33BFB8-24EF-47FB-AC12-D26E554DAB8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B570B7-D0AD-4E55-8AA5-144F6A5307CB}" type="datetimeFigureOut">
              <a:rPr lang="en-US"/>
              <a:pPr>
                <a:defRPr/>
              </a:pPr>
              <a:t>10/16/2012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320D81-61DD-4D29-8E96-50097F4A043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2F44BA3-0896-4618-A1EB-9AC7A2454A7C}" type="datetimeFigureOut">
              <a:rPr lang="en-US"/>
              <a:pPr>
                <a:defRPr/>
              </a:pPr>
              <a:t>10/16/2012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0302F8-033D-4F1C-87FA-946AC878B49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B618C42-80AA-46AE-B131-D4C81801C795}" type="datetimeFigureOut">
              <a:rPr lang="en-US"/>
              <a:pPr>
                <a:defRPr/>
              </a:pPr>
              <a:t>10/16/2012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C8ABC1-A9B3-4939-88C6-46BAE8788DD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4956E69-21A7-4BD7-B440-0581BBBD6A7B}" type="datetimeFigureOut">
              <a:rPr lang="en-US"/>
              <a:pPr>
                <a:defRPr/>
              </a:pPr>
              <a:t>10/16/2012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03BB88-0F33-4620-A59F-FEB83B919DD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D2DBA3B-6933-4F9A-B040-2C7A03AA64BE}" type="datetimeFigureOut">
              <a:rPr lang="en-US"/>
              <a:pPr>
                <a:defRPr/>
              </a:pPr>
              <a:t>10/16/2012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4CA2754-06C0-4573-A950-DEDB7B665CF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9D7014-9A37-43D9-A600-E1B9F3107607}" type="datetimeFigureOut">
              <a:rPr lang="en-US"/>
              <a:pPr>
                <a:defRPr/>
              </a:pPr>
              <a:t>10/16/2012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2B2EED-BF6A-4347-918A-5315041BF4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6B35EF-540C-4B38-A6A3-FF838B8D3309}" type="datetimeFigureOut">
              <a:rPr lang="en-US"/>
              <a:pPr>
                <a:defRPr/>
              </a:pPr>
              <a:t>10/16/2012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5EBA2D-3674-4A84-A354-C8F35DCF061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FD4070-FA19-4527-8A1D-6B888FB47DFB}" type="datetimeFigureOut">
              <a:rPr lang="en-US"/>
              <a:pPr>
                <a:defRPr/>
              </a:pPr>
              <a:t>10/16/2012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A1C842-EAF3-426D-8ACF-B680D1228E2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0226982-6BE9-4760-B580-80F0C2ED8DE5}" type="datetimeFigureOut">
              <a:rPr lang="en-US"/>
              <a:pPr>
                <a:defRPr/>
              </a:pPr>
              <a:t>10/16/2012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AB0C448-68CC-41AF-88EB-3599C801C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17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295400"/>
            <a:ext cx="7772400" cy="1752600"/>
          </a:xfrm>
        </p:spPr>
        <p:txBody>
          <a:bodyPr/>
          <a:lstStyle/>
          <a:p>
            <a:pPr eaLnBrk="1" hangingPunct="1"/>
            <a:r>
              <a:rPr lang="en-US" sz="4800" b="1" smtClean="0"/>
              <a:t>Constructing RDA Access Points</a:t>
            </a:r>
          </a:p>
        </p:txBody>
      </p:sp>
      <p:sp>
        <p:nvSpPr>
          <p:cNvPr id="3" name="Subtitle 2"/>
          <p:cNvSpPr>
            <a:spLocks noGrp="1"/>
          </p:cNvSpPr>
          <p:nvPr>
            <p:ph type="subTitle" idx="1"/>
          </p:nvPr>
        </p:nvSpPr>
        <p:spPr/>
        <p:txBody>
          <a:bodyPr rtlCol="0">
            <a:normAutofit fontScale="85000" lnSpcReduction="20000"/>
          </a:bodyPr>
          <a:lstStyle/>
          <a:p>
            <a:pPr eaLnBrk="1" fontAlgn="auto" hangingPunct="1">
              <a:spcAft>
                <a:spcPts val="0"/>
              </a:spcAft>
              <a:buFont typeface="Arial" pitchFamily="34" charset="0"/>
              <a:buNone/>
              <a:defRPr/>
            </a:pPr>
            <a:r>
              <a:rPr lang="en-US" b="1" dirty="0" smtClean="0"/>
              <a:t>Adam L. Schiff</a:t>
            </a:r>
          </a:p>
          <a:p>
            <a:pPr eaLnBrk="1" fontAlgn="auto" hangingPunct="1">
              <a:spcAft>
                <a:spcPts val="0"/>
              </a:spcAft>
              <a:buFont typeface="Arial" pitchFamily="34" charset="0"/>
              <a:buNone/>
              <a:defRPr/>
            </a:pPr>
            <a:r>
              <a:rPr lang="en-US" b="1" dirty="0" smtClean="0"/>
              <a:t>Principal Cataloger</a:t>
            </a:r>
          </a:p>
          <a:p>
            <a:pPr eaLnBrk="1" fontAlgn="auto" hangingPunct="1">
              <a:spcAft>
                <a:spcPts val="0"/>
              </a:spcAft>
              <a:buFont typeface="Arial" pitchFamily="34" charset="0"/>
              <a:buNone/>
              <a:defRPr/>
            </a:pPr>
            <a:r>
              <a:rPr lang="en-US" b="1" dirty="0" smtClean="0"/>
              <a:t>University of Washington Libraries</a:t>
            </a:r>
          </a:p>
          <a:p>
            <a:pPr eaLnBrk="1" fontAlgn="auto" hangingPunct="1">
              <a:spcAft>
                <a:spcPts val="0"/>
              </a:spcAft>
              <a:buFont typeface="Arial" pitchFamily="34" charset="0"/>
              <a:buNone/>
              <a:defRPr/>
            </a:pPr>
            <a:r>
              <a:rPr lang="en-US" b="1" dirty="0" smtClean="0"/>
              <a:t>aschiff@uw.edu</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ScreenShot240.bmp"/>
          <p:cNvPicPr>
            <a:picLocks noChangeAspect="1"/>
          </p:cNvPicPr>
          <p:nvPr/>
        </p:nvPicPr>
        <p:blipFill>
          <a:blip r:embed="rId2" cstate="print"/>
          <a:srcRect/>
          <a:stretch>
            <a:fillRect/>
          </a:stretch>
        </p:blipFill>
        <p:spPr bwMode="auto">
          <a:xfrm>
            <a:off x="0" y="304800"/>
            <a:ext cx="6664325" cy="3227388"/>
          </a:xfrm>
          <a:prstGeom prst="rect">
            <a:avLst/>
          </a:prstGeom>
          <a:noFill/>
          <a:ln w="9525">
            <a:noFill/>
            <a:miter lim="800000"/>
            <a:headEnd/>
            <a:tailEnd/>
          </a:ln>
        </p:spPr>
      </p:pic>
      <p:pic>
        <p:nvPicPr>
          <p:cNvPr id="11267" name="Picture 3" descr="ScreenShot243.bmp"/>
          <p:cNvPicPr>
            <a:picLocks noChangeAspect="1"/>
          </p:cNvPicPr>
          <p:nvPr/>
        </p:nvPicPr>
        <p:blipFill>
          <a:blip r:embed="rId3" cstate="print"/>
          <a:srcRect/>
          <a:stretch>
            <a:fillRect/>
          </a:stretch>
        </p:blipFill>
        <p:spPr bwMode="auto">
          <a:xfrm>
            <a:off x="3544888" y="1652588"/>
            <a:ext cx="5599112" cy="5205412"/>
          </a:xfrm>
          <a:prstGeom prst="rect">
            <a:avLst/>
          </a:prstGeom>
          <a:noFill/>
          <a:ln w="9525">
            <a:noFill/>
            <a:miter lim="800000"/>
            <a:headEnd/>
            <a:tailEnd/>
          </a:ln>
        </p:spPr>
      </p:pic>
      <p:sp>
        <p:nvSpPr>
          <p:cNvPr id="11268" name="TextBox 5"/>
          <p:cNvSpPr txBox="1">
            <a:spLocks noChangeArrowheads="1"/>
          </p:cNvSpPr>
          <p:nvPr/>
        </p:nvSpPr>
        <p:spPr bwMode="auto">
          <a:xfrm>
            <a:off x="1295400" y="4191000"/>
            <a:ext cx="2209800" cy="1200150"/>
          </a:xfrm>
          <a:prstGeom prst="rect">
            <a:avLst/>
          </a:prstGeom>
          <a:noFill/>
          <a:ln w="19050">
            <a:solidFill>
              <a:srgbClr val="C00000"/>
            </a:solidFill>
            <a:miter lim="800000"/>
            <a:headEnd/>
            <a:tailEnd/>
          </a:ln>
        </p:spPr>
        <p:txBody>
          <a:bodyPr>
            <a:spAutoFit/>
          </a:bodyPr>
          <a:lstStyle/>
          <a:p>
            <a:r>
              <a:rPr lang="en-US" b="1">
                <a:solidFill>
                  <a:srgbClr val="C00000"/>
                </a:solidFill>
                <a:latin typeface="Calibri" pitchFamily="34" charset="0"/>
              </a:rPr>
              <a:t>LC-PCC PS for 6.2.1.7.</a:t>
            </a:r>
          </a:p>
          <a:p>
            <a:r>
              <a:rPr lang="en-US" i="1">
                <a:solidFill>
                  <a:srgbClr val="C00000"/>
                </a:solidFill>
                <a:latin typeface="Calibri" pitchFamily="34" charset="0"/>
              </a:rPr>
              <a:t>LC practice for Alternative: </a:t>
            </a:r>
            <a:r>
              <a:rPr lang="en-US">
                <a:solidFill>
                  <a:srgbClr val="C00000"/>
                </a:solidFill>
                <a:latin typeface="Calibri" pitchFamily="34" charset="0"/>
              </a:rPr>
              <a:t>Apply the alternative.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descr="ScreenShot185.bmp"/>
          <p:cNvPicPr>
            <a:picLocks noChangeAspect="1"/>
          </p:cNvPicPr>
          <p:nvPr/>
        </p:nvPicPr>
        <p:blipFill>
          <a:blip r:embed="rId3" cstate="print"/>
          <a:srcRect/>
          <a:stretch>
            <a:fillRect/>
          </a:stretch>
        </p:blipFill>
        <p:spPr bwMode="auto">
          <a:xfrm>
            <a:off x="1143000" y="685800"/>
            <a:ext cx="6919913" cy="4359275"/>
          </a:xfrm>
          <a:prstGeom prst="rect">
            <a:avLst/>
          </a:prstGeom>
          <a:noFill/>
          <a:ln w="9525">
            <a:noFill/>
            <a:miter lim="800000"/>
            <a:headEnd/>
            <a:tailEnd/>
          </a:ln>
        </p:spPr>
      </p:pic>
      <p:pic>
        <p:nvPicPr>
          <p:cNvPr id="103427" name="Picture 2" descr="ScreenShot186.bmp"/>
          <p:cNvPicPr>
            <a:picLocks noChangeAspect="1"/>
          </p:cNvPicPr>
          <p:nvPr/>
        </p:nvPicPr>
        <p:blipFill>
          <a:blip r:embed="rId4" cstate="print"/>
          <a:srcRect/>
          <a:stretch>
            <a:fillRect/>
          </a:stretch>
        </p:blipFill>
        <p:spPr bwMode="auto">
          <a:xfrm>
            <a:off x="1143000" y="5037138"/>
            <a:ext cx="6911975" cy="1820862"/>
          </a:xfrm>
          <a:prstGeom prst="rect">
            <a:avLst/>
          </a:prstGeom>
          <a:noFill/>
          <a:ln w="9525">
            <a:noFill/>
            <a:miter lim="800000"/>
            <a:headEnd/>
            <a:tailEnd/>
          </a:ln>
        </p:spPr>
      </p:pic>
      <p:sp>
        <p:nvSpPr>
          <p:cNvPr id="103428" name="TextBox 4"/>
          <p:cNvSpPr txBox="1">
            <a:spLocks noChangeArrowheads="1"/>
          </p:cNvSpPr>
          <p:nvPr/>
        </p:nvSpPr>
        <p:spPr bwMode="auto">
          <a:xfrm>
            <a:off x="1524000" y="152400"/>
            <a:ext cx="6477000" cy="369888"/>
          </a:xfrm>
          <a:prstGeom prst="rect">
            <a:avLst/>
          </a:prstGeom>
          <a:noFill/>
          <a:ln w="22225">
            <a:solidFill>
              <a:srgbClr val="FF0000"/>
            </a:solidFill>
            <a:miter lim="800000"/>
            <a:headEnd/>
            <a:tailEnd/>
          </a:ln>
        </p:spPr>
        <p:txBody>
          <a:bodyPr>
            <a:spAutoFit/>
          </a:bodyPr>
          <a:lstStyle/>
          <a:p>
            <a:pPr algn="ctr"/>
            <a:r>
              <a:rPr lang="en-US" b="1">
                <a:latin typeface="Calibri" pitchFamily="34" charset="0"/>
              </a:rPr>
              <a:t>RDA 9.0. </a:t>
            </a:r>
            <a:r>
              <a:rPr lang="en-US">
                <a:latin typeface="Calibri" pitchFamily="34" charset="0"/>
              </a:rPr>
              <a:t> Persons include fictitious entities.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0"/>
            <a:ext cx="8229600" cy="990600"/>
          </a:xfrm>
        </p:spPr>
        <p:txBody>
          <a:bodyPr rtlCol="0">
            <a:normAutofit fontScale="90000"/>
          </a:bodyPr>
          <a:lstStyle/>
          <a:p>
            <a:pPr eaLnBrk="1" fontAlgn="auto" hangingPunct="1">
              <a:spcAft>
                <a:spcPts val="0"/>
              </a:spcAft>
              <a:defRPr/>
            </a:pPr>
            <a:r>
              <a:rPr lang="en-US" sz="3500" dirty="0" smtClean="0"/>
              <a:t>Personal Name Access Points – </a:t>
            </a:r>
            <a:br>
              <a:rPr lang="en-US" sz="3500" dirty="0" smtClean="0"/>
            </a:br>
            <a:r>
              <a:rPr lang="en-US" sz="3500" dirty="0" smtClean="0"/>
              <a:t>Fictitious Persons</a:t>
            </a:r>
          </a:p>
        </p:txBody>
      </p:sp>
      <p:sp>
        <p:nvSpPr>
          <p:cNvPr id="104451" name="Text Placeholder 2"/>
          <p:cNvSpPr>
            <a:spLocks noGrp="1"/>
          </p:cNvSpPr>
          <p:nvPr>
            <p:ph type="body" idx="1"/>
          </p:nvPr>
        </p:nvSpPr>
        <p:spPr>
          <a:xfrm>
            <a:off x="457200" y="914400"/>
            <a:ext cx="4040188" cy="639763"/>
          </a:xfrm>
        </p:spPr>
        <p:txBody>
          <a:bodyPr/>
          <a:lstStyle/>
          <a:p>
            <a:pPr algn="ctr" eaLnBrk="1" hangingPunct="1"/>
            <a:r>
              <a:rPr lang="en-US" smtClean="0"/>
              <a:t>AACR2  21.4C1</a:t>
            </a:r>
          </a:p>
        </p:txBody>
      </p:sp>
      <p:sp>
        <p:nvSpPr>
          <p:cNvPr id="104452" name="Content Placeholder 3"/>
          <p:cNvSpPr>
            <a:spLocks noGrp="1"/>
          </p:cNvSpPr>
          <p:nvPr>
            <p:ph sz="half" idx="2"/>
          </p:nvPr>
        </p:nvSpPr>
        <p:spPr>
          <a:xfrm>
            <a:off x="457200" y="1600200"/>
            <a:ext cx="4040188" cy="4953000"/>
          </a:xfrm>
        </p:spPr>
        <p:txBody>
          <a:bodyPr/>
          <a:lstStyle/>
          <a:p>
            <a:pPr eaLnBrk="1" hangingPunct="1">
              <a:buFont typeface="Arial" charset="0"/>
              <a:buNone/>
            </a:pPr>
            <a:r>
              <a:rPr lang="en-US" smtClean="0"/>
              <a:t>100 1_ $a Beard, Henry.</a:t>
            </a:r>
          </a:p>
          <a:p>
            <a:pPr eaLnBrk="1" hangingPunct="1">
              <a:buFont typeface="Arial" charset="0"/>
              <a:buNone/>
            </a:pPr>
            <a:r>
              <a:rPr lang="en-US" smtClean="0"/>
              <a:t>245 10 $a Miss Piggy's guide to life / $c by Miss Piggy as told to Henry Beard.</a:t>
            </a:r>
          </a:p>
          <a:p>
            <a:pPr eaLnBrk="1" hangingPunct="1">
              <a:buFont typeface="Arial" charset="0"/>
              <a:buNone/>
            </a:pPr>
            <a:endParaRPr lang="en-US" smtClean="0"/>
          </a:p>
          <a:p>
            <a:pPr eaLnBrk="1" hangingPunct="1">
              <a:buFont typeface="Arial" charset="0"/>
              <a:buNone/>
            </a:pPr>
            <a:endParaRPr lang="en-US" smtClean="0"/>
          </a:p>
          <a:p>
            <a:pPr eaLnBrk="1" hangingPunct="1">
              <a:buFont typeface="Arial" charset="0"/>
              <a:buNone/>
            </a:pPr>
            <a:endParaRPr lang="en-US" smtClean="0"/>
          </a:p>
          <a:p>
            <a:pPr eaLnBrk="1" hangingPunct="1">
              <a:buFont typeface="Arial" charset="0"/>
              <a:buNone/>
            </a:pPr>
            <a:r>
              <a:rPr lang="en-US" smtClean="0"/>
              <a:t>245 00 $a Before you leap : $b a frog's-eye view of life's greatest lessons / $c by Kermit the Frog.</a:t>
            </a:r>
          </a:p>
        </p:txBody>
      </p:sp>
      <p:sp>
        <p:nvSpPr>
          <p:cNvPr id="104453" name="Text Placeholder 4"/>
          <p:cNvSpPr>
            <a:spLocks noGrp="1"/>
          </p:cNvSpPr>
          <p:nvPr>
            <p:ph type="body" sz="quarter" idx="3"/>
          </p:nvPr>
        </p:nvSpPr>
        <p:spPr>
          <a:xfrm>
            <a:off x="4648200" y="914400"/>
            <a:ext cx="4041775" cy="639763"/>
          </a:xfrm>
        </p:spPr>
        <p:txBody>
          <a:bodyPr/>
          <a:lstStyle/>
          <a:p>
            <a:pPr algn="ctr" eaLnBrk="1" hangingPunct="1"/>
            <a:r>
              <a:rPr lang="en-US" smtClean="0"/>
              <a:t>RDA  9.0, 19.2, 18.5</a:t>
            </a:r>
          </a:p>
        </p:txBody>
      </p:sp>
      <p:sp>
        <p:nvSpPr>
          <p:cNvPr id="9" name="Content Placeholder 3"/>
          <p:cNvSpPr>
            <a:spLocks noGrp="1"/>
          </p:cNvSpPr>
          <p:nvPr>
            <p:ph sz="half" idx="2"/>
          </p:nvPr>
        </p:nvSpPr>
        <p:spPr>
          <a:xfrm>
            <a:off x="4724400" y="1600200"/>
            <a:ext cx="4040188" cy="5105400"/>
          </a:xfrm>
        </p:spPr>
        <p:txBody>
          <a:bodyPr rtlCol="0">
            <a:normAutofit lnSpcReduction="10000"/>
          </a:bodyPr>
          <a:lstStyle/>
          <a:p>
            <a:pPr eaLnBrk="1" fontAlgn="auto" hangingPunct="1">
              <a:spcAft>
                <a:spcPts val="0"/>
              </a:spcAft>
              <a:buFont typeface="Arial" charset="0"/>
              <a:buNone/>
              <a:defRPr/>
            </a:pPr>
            <a:r>
              <a:rPr lang="en-US" dirty="0" smtClean="0"/>
              <a:t>100 </a:t>
            </a:r>
            <a:r>
              <a:rPr lang="en-US" dirty="0" smtClean="0">
                <a:solidFill>
                  <a:srgbClr val="FF0000"/>
                </a:solidFill>
              </a:rPr>
              <a:t>0</a:t>
            </a:r>
            <a:r>
              <a:rPr lang="en-US" dirty="0" smtClean="0"/>
              <a:t>_ $a </a:t>
            </a:r>
            <a:r>
              <a:rPr lang="en-US" dirty="0" smtClean="0">
                <a:solidFill>
                  <a:srgbClr val="FF0000"/>
                </a:solidFill>
              </a:rPr>
              <a:t>Miss Piggy, $e author</a:t>
            </a:r>
            <a:r>
              <a:rPr lang="en-US" dirty="0" smtClean="0"/>
              <a:t>.</a:t>
            </a:r>
          </a:p>
          <a:p>
            <a:pPr eaLnBrk="1" fontAlgn="auto" hangingPunct="1">
              <a:spcAft>
                <a:spcPts val="0"/>
              </a:spcAft>
              <a:buFont typeface="Arial" charset="0"/>
              <a:buNone/>
              <a:defRPr/>
            </a:pPr>
            <a:r>
              <a:rPr lang="en-US" dirty="0" smtClean="0"/>
              <a:t>245 10 $a Miss Piggy's guide to life / $c by Miss Piggy as told to Henry Beard.</a:t>
            </a:r>
          </a:p>
          <a:p>
            <a:pPr eaLnBrk="1" fontAlgn="auto" hangingPunct="1">
              <a:spcAft>
                <a:spcPts val="0"/>
              </a:spcAft>
              <a:buFont typeface="Arial" charset="0"/>
              <a:buNone/>
              <a:defRPr/>
            </a:pPr>
            <a:r>
              <a:rPr lang="en-US" dirty="0" smtClean="0">
                <a:solidFill>
                  <a:srgbClr val="FF0000"/>
                </a:solidFill>
              </a:rPr>
              <a:t>700 1_ $a Beard, Henry, $e author.</a:t>
            </a:r>
          </a:p>
          <a:p>
            <a:pPr eaLnBrk="1" fontAlgn="auto" hangingPunct="1">
              <a:spcAft>
                <a:spcPts val="0"/>
              </a:spcAft>
              <a:buFont typeface="Arial" charset="0"/>
              <a:buNone/>
              <a:defRPr/>
            </a:pPr>
            <a:endParaRPr lang="en-US" dirty="0" smtClean="0">
              <a:solidFill>
                <a:srgbClr val="FF0000"/>
              </a:solidFill>
            </a:endParaRPr>
          </a:p>
          <a:p>
            <a:pPr eaLnBrk="1" fontAlgn="auto" hangingPunct="1">
              <a:spcAft>
                <a:spcPts val="0"/>
              </a:spcAft>
              <a:buFont typeface="Arial" charset="0"/>
              <a:buNone/>
              <a:defRPr/>
            </a:pPr>
            <a:r>
              <a:rPr lang="en-US" dirty="0" smtClean="0">
                <a:solidFill>
                  <a:srgbClr val="FF0000"/>
                </a:solidFill>
              </a:rPr>
              <a:t>100 0_ $a Kermit, $c the Frog, $e author.</a:t>
            </a:r>
          </a:p>
          <a:p>
            <a:pPr eaLnBrk="1" fontAlgn="auto" hangingPunct="1">
              <a:spcAft>
                <a:spcPts val="0"/>
              </a:spcAft>
              <a:buFont typeface="Arial" charset="0"/>
              <a:buNone/>
              <a:defRPr/>
            </a:pPr>
            <a:r>
              <a:rPr lang="en-US" dirty="0" smtClean="0"/>
              <a:t>245 </a:t>
            </a:r>
            <a:r>
              <a:rPr lang="en-US" dirty="0" smtClean="0">
                <a:solidFill>
                  <a:srgbClr val="FF0000"/>
                </a:solidFill>
              </a:rPr>
              <a:t>1</a:t>
            </a:r>
            <a:r>
              <a:rPr lang="en-US" dirty="0" smtClean="0"/>
              <a:t>0 $a Before you leap : $b a frog's-eye view of life's greatest lessons / $c by Kermit the Frog.</a:t>
            </a:r>
          </a:p>
          <a:p>
            <a:pPr eaLnBrk="1" fontAlgn="auto" hangingPunct="1">
              <a:spcAft>
                <a:spcPts val="0"/>
              </a:spcAft>
              <a:buFont typeface="Arial" charset="0"/>
              <a:buNone/>
              <a:defRPr/>
            </a:pPr>
            <a:endParaRPr lang="en-US" dirty="0" smtClean="0">
              <a:solidFill>
                <a:srgbClr val="FF0000"/>
              </a:solidFill>
            </a:endParaRPr>
          </a:p>
          <a:p>
            <a:pPr eaLnBrk="1" fontAlgn="auto" hangingPunct="1">
              <a:spcAft>
                <a:spcPts val="0"/>
              </a:spcAft>
              <a:buFont typeface="Arial" charset="0"/>
              <a:buNone/>
              <a:defRPr/>
            </a:pPr>
            <a:endParaRPr lang="en-US" dirty="0" smtClean="0">
              <a:solidFill>
                <a:srgbClr val="FF0000"/>
              </a:solidFill>
            </a:endParaRPr>
          </a:p>
          <a:p>
            <a:pPr eaLnBrk="1" fontAlgn="auto" hangingPunct="1">
              <a:spcAft>
                <a:spcPts val="0"/>
              </a:spcAft>
              <a:buFont typeface="Arial" charset="0"/>
              <a:buNone/>
              <a:defRPr/>
            </a:pPr>
            <a:endParaRPr lang="en-US" dirty="0" smtClean="0">
              <a:solidFill>
                <a:srgbClr val="FF0000"/>
              </a:solidFill>
            </a:endParaRPr>
          </a:p>
        </p:txBody>
      </p:sp>
      <p:sp>
        <p:nvSpPr>
          <p:cNvPr id="8" name="Slide Number Placeholder 7"/>
          <p:cNvSpPr>
            <a:spLocks noGrp="1"/>
          </p:cNvSpPr>
          <p:nvPr>
            <p:ph type="sldNum" sz="quarter" idx="12"/>
          </p:nvPr>
        </p:nvSpPr>
        <p:spPr/>
        <p:txBody>
          <a:bodyPr/>
          <a:lstStyle/>
          <a:p>
            <a:pPr>
              <a:defRPr/>
            </a:pPr>
            <a:fld id="{067134C8-42EC-473A-B5B7-FD18E25E3CB9}" type="slidenum">
              <a:rPr lang="en-US"/>
              <a:pPr>
                <a:defRPr/>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ScreenShot362.bmp"/>
          <p:cNvPicPr>
            <a:picLocks noChangeAspect="1"/>
          </p:cNvPicPr>
          <p:nvPr/>
        </p:nvPicPr>
        <p:blipFill>
          <a:blip r:embed="rId2" cstate="print"/>
          <a:srcRect/>
          <a:stretch>
            <a:fillRect/>
          </a:stretch>
        </p:blipFill>
        <p:spPr bwMode="auto">
          <a:xfrm>
            <a:off x="3200400" y="152400"/>
            <a:ext cx="5446713" cy="806450"/>
          </a:xfrm>
          <a:prstGeom prst="rect">
            <a:avLst/>
          </a:prstGeom>
          <a:noFill/>
          <a:ln w="9525">
            <a:noFill/>
            <a:miter lim="800000"/>
            <a:headEnd/>
            <a:tailEnd/>
          </a:ln>
        </p:spPr>
      </p:pic>
      <p:cxnSp>
        <p:nvCxnSpPr>
          <p:cNvPr id="5" name="Straight Arrow Connector 4"/>
          <p:cNvCxnSpPr/>
          <p:nvPr/>
        </p:nvCxnSpPr>
        <p:spPr>
          <a:xfrm flipV="1">
            <a:off x="1828800" y="2438400"/>
            <a:ext cx="9906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5476" name="Picture 2" descr="http://ecx.images-amazon.com/images/I/51kx4mWwghL._SL500_AA300_.jpg"/>
          <p:cNvPicPr>
            <a:picLocks noChangeAspect="1" noChangeArrowheads="1"/>
          </p:cNvPicPr>
          <p:nvPr/>
        </p:nvPicPr>
        <p:blipFill>
          <a:blip r:embed="rId3" cstate="print"/>
          <a:srcRect/>
          <a:stretch>
            <a:fillRect/>
          </a:stretch>
        </p:blipFill>
        <p:spPr bwMode="auto">
          <a:xfrm>
            <a:off x="0" y="1219200"/>
            <a:ext cx="4000500" cy="4000500"/>
          </a:xfrm>
          <a:prstGeom prst="rect">
            <a:avLst/>
          </a:prstGeom>
          <a:noFill/>
          <a:ln w="9525">
            <a:noFill/>
            <a:miter lim="800000"/>
            <a:headEnd/>
            <a:tailEnd/>
          </a:ln>
        </p:spPr>
      </p:pic>
      <p:pic>
        <p:nvPicPr>
          <p:cNvPr id="105477" name="Picture 11" descr="ScreenShot363.bmp"/>
          <p:cNvPicPr>
            <a:picLocks noChangeAspect="1"/>
          </p:cNvPicPr>
          <p:nvPr/>
        </p:nvPicPr>
        <p:blipFill>
          <a:blip r:embed="rId4" cstate="print"/>
          <a:srcRect/>
          <a:stretch>
            <a:fillRect/>
          </a:stretch>
        </p:blipFill>
        <p:spPr bwMode="auto">
          <a:xfrm>
            <a:off x="4038600" y="1006475"/>
            <a:ext cx="4762500" cy="5778500"/>
          </a:xfrm>
          <a:prstGeom prst="rect">
            <a:avLst/>
          </a:prstGeom>
          <a:noFill/>
          <a:ln w="9525">
            <a:noFill/>
            <a:miter lim="800000"/>
            <a:headEnd/>
            <a:tailEnd/>
          </a:ln>
        </p:spPr>
      </p:pic>
      <p:sp>
        <p:nvSpPr>
          <p:cNvPr id="6" name="Oval 5"/>
          <p:cNvSpPr/>
          <p:nvPr/>
        </p:nvSpPr>
        <p:spPr>
          <a:xfrm>
            <a:off x="3962400" y="2057400"/>
            <a:ext cx="2438400" cy="357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descr="ScreenShot360.bmp"/>
          <p:cNvPicPr>
            <a:picLocks noChangeAspect="1"/>
          </p:cNvPicPr>
          <p:nvPr/>
        </p:nvPicPr>
        <p:blipFill>
          <a:blip r:embed="rId2" cstate="print"/>
          <a:srcRect/>
          <a:stretch>
            <a:fillRect/>
          </a:stretch>
        </p:blipFill>
        <p:spPr bwMode="auto">
          <a:xfrm>
            <a:off x="328613" y="0"/>
            <a:ext cx="8080375" cy="6873875"/>
          </a:xfrm>
          <a:prstGeom prst="rect">
            <a:avLst/>
          </a:prstGeom>
          <a:noFill/>
          <a:ln w="9525">
            <a:noFill/>
            <a:miter lim="800000"/>
            <a:headEnd/>
            <a:tailEnd/>
          </a:ln>
        </p:spPr>
      </p:pic>
      <p:sp>
        <p:nvSpPr>
          <p:cNvPr id="3" name="Rectangle 2"/>
          <p:cNvSpPr/>
          <p:nvPr/>
        </p:nvSpPr>
        <p:spPr>
          <a:xfrm>
            <a:off x="6248400" y="1295400"/>
            <a:ext cx="2057400" cy="1143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Arrow Connector 4"/>
          <p:cNvCxnSpPr/>
          <p:nvPr/>
        </p:nvCxnSpPr>
        <p:spPr>
          <a:xfrm flipV="1">
            <a:off x="4343400" y="1905000"/>
            <a:ext cx="16764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6501" name="TextBox 5"/>
          <p:cNvSpPr txBox="1">
            <a:spLocks noChangeArrowheads="1"/>
          </p:cNvSpPr>
          <p:nvPr/>
        </p:nvSpPr>
        <p:spPr bwMode="auto">
          <a:xfrm>
            <a:off x="2743200" y="1752600"/>
            <a:ext cx="1676400" cy="646113"/>
          </a:xfrm>
          <a:prstGeom prst="rect">
            <a:avLst/>
          </a:prstGeom>
          <a:noFill/>
          <a:ln w="9525">
            <a:noFill/>
            <a:miter lim="800000"/>
            <a:headEnd/>
            <a:tailEnd/>
          </a:ln>
        </p:spPr>
        <p:txBody>
          <a:bodyPr>
            <a:spAutoFit/>
          </a:bodyPr>
          <a:lstStyle/>
          <a:p>
            <a:r>
              <a:rPr lang="en-US">
                <a:solidFill>
                  <a:srgbClr val="FF0000"/>
                </a:solidFill>
                <a:latin typeface="Calibri" pitchFamily="34" charset="0"/>
              </a:rPr>
              <a:t>Personal name entity elements</a:t>
            </a:r>
          </a:p>
        </p:txBody>
      </p:sp>
      <p:sp>
        <p:nvSpPr>
          <p:cNvPr id="106502" name="TextBox 9"/>
          <p:cNvSpPr txBox="1">
            <a:spLocks noChangeArrowheads="1"/>
          </p:cNvSpPr>
          <p:nvPr/>
        </p:nvSpPr>
        <p:spPr bwMode="auto">
          <a:xfrm>
            <a:off x="2514600" y="2438400"/>
            <a:ext cx="2819400" cy="8302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Occupation:</a:t>
            </a:r>
            <a:r>
              <a:rPr lang="en-US" sz="2400">
                <a:solidFill>
                  <a:srgbClr val="FF0000"/>
                </a:solidFill>
                <a:latin typeface="Calibri" pitchFamily="34" charset="0"/>
              </a:rPr>
              <a:t>  Actor, Author &amp; Spokesdog</a:t>
            </a:r>
          </a:p>
        </p:txBody>
      </p:sp>
      <p:cxnSp>
        <p:nvCxnSpPr>
          <p:cNvPr id="12" name="Straight Arrow Connector 11"/>
          <p:cNvCxnSpPr/>
          <p:nvPr/>
        </p:nvCxnSpPr>
        <p:spPr>
          <a:xfrm flipV="1">
            <a:off x="5181600" y="2286000"/>
            <a:ext cx="9144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4BE92F95-91CA-408D-96C2-6039A0556017}" type="slidenum">
              <a:rPr lang="en-US"/>
              <a:pPr>
                <a:defRPr/>
              </a:pPr>
              <a:t>104</a:t>
            </a:fld>
            <a:endParaRPr lang="en-US"/>
          </a:p>
        </p:txBody>
      </p:sp>
      <p:pic>
        <p:nvPicPr>
          <p:cNvPr id="107523" name="Picture 12" descr="ScreenShot143.bmp"/>
          <p:cNvPicPr>
            <a:picLocks noChangeAspect="1"/>
          </p:cNvPicPr>
          <p:nvPr/>
        </p:nvPicPr>
        <p:blipFill>
          <a:blip r:embed="rId3" cstate="print"/>
          <a:srcRect/>
          <a:stretch>
            <a:fillRect/>
          </a:stretch>
        </p:blipFill>
        <p:spPr bwMode="auto">
          <a:xfrm>
            <a:off x="838200" y="228600"/>
            <a:ext cx="7613650" cy="6424613"/>
          </a:xfrm>
          <a:prstGeom prst="rect">
            <a:avLst/>
          </a:prstGeom>
          <a:noFill/>
          <a:ln w="9525">
            <a:noFill/>
            <a:miter lim="800000"/>
            <a:headEnd/>
            <a:tailEnd/>
          </a:ln>
        </p:spPr>
      </p:pic>
      <p:sp>
        <p:nvSpPr>
          <p:cNvPr id="15" name="Oval 14"/>
          <p:cNvSpPr/>
          <p:nvPr/>
        </p:nvSpPr>
        <p:spPr>
          <a:xfrm>
            <a:off x="2590800" y="1143000"/>
            <a:ext cx="457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990600"/>
          </a:xfrm>
        </p:spPr>
        <p:txBody>
          <a:bodyPr rtlCol="0">
            <a:normAutofit fontScale="90000"/>
          </a:bodyPr>
          <a:lstStyle/>
          <a:p>
            <a:pPr eaLnBrk="1" fontAlgn="auto" hangingPunct="1">
              <a:spcAft>
                <a:spcPts val="0"/>
              </a:spcAft>
              <a:defRPr/>
            </a:pPr>
            <a:r>
              <a:rPr lang="en-US" sz="3500" dirty="0" smtClean="0"/>
              <a:t>Personal Name Access Points – </a:t>
            </a:r>
            <a:br>
              <a:rPr lang="en-US" sz="3500" dirty="0" smtClean="0"/>
            </a:br>
            <a:r>
              <a:rPr lang="en-US" sz="3500" dirty="0" smtClean="0"/>
              <a:t>Real Non-Human Entities</a:t>
            </a:r>
          </a:p>
        </p:txBody>
      </p:sp>
      <p:sp>
        <p:nvSpPr>
          <p:cNvPr id="108547" name="Text Placeholder 2"/>
          <p:cNvSpPr>
            <a:spLocks noGrp="1"/>
          </p:cNvSpPr>
          <p:nvPr>
            <p:ph type="body" idx="1"/>
          </p:nvPr>
        </p:nvSpPr>
        <p:spPr>
          <a:xfrm>
            <a:off x="457200" y="914400"/>
            <a:ext cx="4040188" cy="639763"/>
          </a:xfrm>
        </p:spPr>
        <p:txBody>
          <a:bodyPr/>
          <a:lstStyle/>
          <a:p>
            <a:pPr algn="ctr" eaLnBrk="1" hangingPunct="1"/>
            <a:r>
              <a:rPr lang="en-US" smtClean="0"/>
              <a:t>AACR2</a:t>
            </a:r>
          </a:p>
        </p:txBody>
      </p:sp>
      <p:sp>
        <p:nvSpPr>
          <p:cNvPr id="108548" name="Content Placeholder 3"/>
          <p:cNvSpPr>
            <a:spLocks noGrp="1"/>
          </p:cNvSpPr>
          <p:nvPr>
            <p:ph sz="half" idx="2"/>
          </p:nvPr>
        </p:nvSpPr>
        <p:spPr>
          <a:xfrm>
            <a:off x="228600" y="1600200"/>
            <a:ext cx="4268788" cy="5257800"/>
          </a:xfrm>
        </p:spPr>
        <p:txBody>
          <a:bodyPr/>
          <a:lstStyle/>
          <a:p>
            <a:pPr eaLnBrk="1" hangingPunct="1">
              <a:buFont typeface="Arial" charset="0"/>
              <a:buNone/>
            </a:pPr>
            <a:r>
              <a:rPr lang="en-US" smtClean="0"/>
              <a:t>130 0_ $a Artist (Motion picture : 2011)</a:t>
            </a:r>
          </a:p>
          <a:p>
            <a:pPr eaLnBrk="1" hangingPunct="1">
              <a:buFont typeface="Arial" charset="0"/>
              <a:buNone/>
            </a:pPr>
            <a:r>
              <a:rPr lang="en-US" smtClean="0"/>
              <a:t>245 14 $a The artist $h [videorecording] / $c the Weinstein Company, Thomas Langmann presents ...</a:t>
            </a:r>
          </a:p>
          <a:p>
            <a:pPr eaLnBrk="1" hangingPunct="1">
              <a:buFont typeface="Arial" charset="0"/>
              <a:buNone/>
            </a:pPr>
            <a:r>
              <a:rPr lang="en-US" smtClean="0"/>
              <a:t>511 1_ $a Jean Dujardin, Berenice Bejo, James Cromwell, Penelope Ann Miller, Malcolm McDowell, Missi Pyle, Beth Grant, Joel Murray, John Goodman.</a:t>
            </a:r>
          </a:p>
          <a:p>
            <a:pPr eaLnBrk="1" hangingPunct="1">
              <a:buFont typeface="Arial" charset="0"/>
              <a:buNone/>
            </a:pPr>
            <a:r>
              <a:rPr lang="en-US" i="1" smtClean="0">
                <a:solidFill>
                  <a:srgbClr val="FF0000"/>
                </a:solidFill>
              </a:rPr>
              <a:t>No access point for Uggie</a:t>
            </a:r>
          </a:p>
        </p:txBody>
      </p:sp>
      <p:sp>
        <p:nvSpPr>
          <p:cNvPr id="108549" name="Text Placeholder 4"/>
          <p:cNvSpPr>
            <a:spLocks noGrp="1"/>
          </p:cNvSpPr>
          <p:nvPr>
            <p:ph type="body" sz="quarter" idx="3"/>
          </p:nvPr>
        </p:nvSpPr>
        <p:spPr>
          <a:xfrm>
            <a:off x="4648200" y="914400"/>
            <a:ext cx="4041775" cy="639763"/>
          </a:xfrm>
        </p:spPr>
        <p:txBody>
          <a:bodyPr/>
          <a:lstStyle/>
          <a:p>
            <a:pPr algn="ctr" eaLnBrk="1" hangingPunct="1"/>
            <a:r>
              <a:rPr lang="en-US" smtClean="0"/>
              <a:t>RDA  9.0, 19.2, 18.5</a:t>
            </a:r>
          </a:p>
        </p:txBody>
      </p:sp>
      <p:sp>
        <p:nvSpPr>
          <p:cNvPr id="108550" name="Content Placeholder 3"/>
          <p:cNvSpPr>
            <a:spLocks noGrp="1"/>
          </p:cNvSpPr>
          <p:nvPr>
            <p:ph sz="half" idx="2"/>
          </p:nvPr>
        </p:nvSpPr>
        <p:spPr>
          <a:xfrm>
            <a:off x="4724400" y="1600200"/>
            <a:ext cx="4419600" cy="5257800"/>
          </a:xfrm>
        </p:spPr>
        <p:txBody>
          <a:bodyPr/>
          <a:lstStyle/>
          <a:p>
            <a:pPr eaLnBrk="1" hangingPunct="1">
              <a:buFont typeface="Arial" charset="0"/>
              <a:buNone/>
            </a:pPr>
            <a:r>
              <a:rPr lang="en-US" smtClean="0"/>
              <a:t>130 0_ $a Artist (Motion picture : 2011)</a:t>
            </a:r>
          </a:p>
          <a:p>
            <a:pPr eaLnBrk="1" hangingPunct="1">
              <a:buFont typeface="Arial" charset="0"/>
              <a:buNone/>
            </a:pPr>
            <a:r>
              <a:rPr lang="en-US" smtClean="0"/>
              <a:t>245 14 $a The artist / $c the Weinstein Company, Thomas Langmann presents ...</a:t>
            </a:r>
          </a:p>
          <a:p>
            <a:pPr eaLnBrk="1" hangingPunct="1">
              <a:buFont typeface="Arial" charset="0"/>
              <a:buNone/>
            </a:pPr>
            <a:r>
              <a:rPr lang="en-US" smtClean="0"/>
              <a:t>511 1_ $a Jean Dujardin, Berenice Bejo, James Cromwell, Penelope Ann Miller, Malcolm McDowell, Missi Pyle, Beth Grant, Joel Murray, John Goodman, </a:t>
            </a:r>
            <a:r>
              <a:rPr lang="en-US" smtClean="0">
                <a:solidFill>
                  <a:srgbClr val="FF0000"/>
                </a:solidFill>
              </a:rPr>
              <a:t>Uggie</a:t>
            </a:r>
            <a:r>
              <a:rPr lang="en-US" smtClean="0"/>
              <a:t>.</a:t>
            </a:r>
          </a:p>
          <a:p>
            <a:pPr eaLnBrk="1" hangingPunct="1">
              <a:buFont typeface="Arial" charset="0"/>
              <a:buNone/>
            </a:pPr>
            <a:r>
              <a:rPr lang="en-US" smtClean="0">
                <a:solidFill>
                  <a:srgbClr val="FF0000"/>
                </a:solidFill>
              </a:rPr>
              <a:t>700 0_ $a Uggie, $d 2002- $e actor.</a:t>
            </a:r>
          </a:p>
          <a:p>
            <a:pPr eaLnBrk="1" hangingPunct="1">
              <a:buFont typeface="Arial" charset="0"/>
              <a:buNone/>
            </a:pPr>
            <a:endParaRPr lang="en-US" smtClean="0">
              <a:solidFill>
                <a:srgbClr val="FF0000"/>
              </a:solidFill>
            </a:endParaRPr>
          </a:p>
          <a:p>
            <a:pPr eaLnBrk="1" hangingPunct="1">
              <a:buFont typeface="Arial" charset="0"/>
              <a:buNone/>
            </a:pPr>
            <a:endParaRPr lang="en-US" smtClean="0">
              <a:solidFill>
                <a:srgbClr val="FF0000"/>
              </a:solidFill>
            </a:endParaRPr>
          </a:p>
        </p:txBody>
      </p:sp>
      <p:sp>
        <p:nvSpPr>
          <p:cNvPr id="8" name="Slide Number Placeholder 7"/>
          <p:cNvSpPr>
            <a:spLocks noGrp="1"/>
          </p:cNvSpPr>
          <p:nvPr>
            <p:ph type="sldNum" sz="quarter" idx="12"/>
          </p:nvPr>
        </p:nvSpPr>
        <p:spPr/>
        <p:txBody>
          <a:bodyPr/>
          <a:lstStyle/>
          <a:p>
            <a:pPr>
              <a:defRPr/>
            </a:pPr>
            <a:fld id="{6567F634-D231-48F2-9992-24B1D16D096F}" type="slidenum">
              <a:rPr lang="en-US"/>
              <a:pPr>
                <a:defRPr/>
              </a:pPr>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ctrTitle"/>
          </p:nvPr>
        </p:nvSpPr>
        <p:spPr/>
        <p:txBody>
          <a:bodyPr/>
          <a:lstStyle/>
          <a:p>
            <a:pPr eaLnBrk="1" hangingPunct="1"/>
            <a:r>
              <a:rPr lang="en-US" smtClean="0"/>
              <a:t>Personal Name Exercises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ScreenShot110.bmp"/>
          <p:cNvPicPr>
            <a:picLocks noChangeAspect="1"/>
          </p:cNvPicPr>
          <p:nvPr/>
        </p:nvPicPr>
        <p:blipFill>
          <a:blip r:embed="rId3" cstate="print"/>
          <a:srcRect/>
          <a:stretch>
            <a:fillRect/>
          </a:stretch>
        </p:blipFill>
        <p:spPr bwMode="auto">
          <a:xfrm>
            <a:off x="87313" y="593725"/>
            <a:ext cx="8969375" cy="6021388"/>
          </a:xfrm>
          <a:prstGeom prst="rect">
            <a:avLst/>
          </a:prstGeom>
          <a:noFill/>
          <a:ln w="9525">
            <a:noFill/>
            <a:miter lim="800000"/>
            <a:headEnd/>
            <a:tailEnd/>
          </a:ln>
        </p:spPr>
      </p:pic>
      <p:sp>
        <p:nvSpPr>
          <p:cNvPr id="110595" name="TextBox 4"/>
          <p:cNvSpPr txBox="1">
            <a:spLocks noChangeArrowheads="1"/>
          </p:cNvSpPr>
          <p:nvPr/>
        </p:nvSpPr>
        <p:spPr bwMode="auto">
          <a:xfrm>
            <a:off x="228600" y="152400"/>
            <a:ext cx="7924800" cy="369888"/>
          </a:xfrm>
          <a:prstGeom prst="rect">
            <a:avLst/>
          </a:prstGeom>
          <a:noFill/>
          <a:ln w="9525">
            <a:noFill/>
            <a:miter lim="800000"/>
            <a:headEnd/>
            <a:tailEnd/>
          </a:ln>
        </p:spPr>
        <p:txBody>
          <a:bodyPr>
            <a:spAutoFit/>
          </a:bodyPr>
          <a:lstStyle/>
          <a:p>
            <a:r>
              <a:rPr lang="en-US">
                <a:latin typeface="Calibri" pitchFamily="34" charset="0"/>
              </a:rPr>
              <a:t>Exercise 1 – Determine authorized access point for the film’s director/writer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ScreenShot111.bmp"/>
          <p:cNvPicPr>
            <a:picLocks noChangeAspect="1"/>
          </p:cNvPicPr>
          <p:nvPr/>
        </p:nvPicPr>
        <p:blipFill>
          <a:blip r:embed="rId2" cstate="print"/>
          <a:srcRect/>
          <a:stretch>
            <a:fillRect/>
          </a:stretch>
        </p:blipFill>
        <p:spPr bwMode="auto">
          <a:xfrm>
            <a:off x="128588" y="457200"/>
            <a:ext cx="8886825" cy="59436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descr="ScreenShot112.bmp"/>
          <p:cNvPicPr>
            <a:picLocks noChangeAspect="1"/>
          </p:cNvPicPr>
          <p:nvPr/>
        </p:nvPicPr>
        <p:blipFill>
          <a:blip r:embed="rId2" cstate="print"/>
          <a:srcRect/>
          <a:stretch>
            <a:fillRect/>
          </a:stretch>
        </p:blipFill>
        <p:spPr bwMode="auto">
          <a:xfrm>
            <a:off x="117475" y="457200"/>
            <a:ext cx="8909050" cy="5943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63563"/>
          </a:xfrm>
        </p:spPr>
        <p:txBody>
          <a:bodyPr rtlCol="0">
            <a:normAutofit fontScale="90000"/>
          </a:bodyPr>
          <a:lstStyle/>
          <a:p>
            <a:pPr eaLnBrk="1" fontAlgn="auto" hangingPunct="1">
              <a:spcAft>
                <a:spcPts val="0"/>
              </a:spcAft>
              <a:defRPr/>
            </a:pPr>
            <a:r>
              <a:rPr lang="en-US" dirty="0" smtClean="0"/>
              <a:t>Access Points for Works</a:t>
            </a:r>
            <a:endParaRPr lang="en-US" dirty="0"/>
          </a:p>
        </p:txBody>
      </p:sp>
      <p:pic>
        <p:nvPicPr>
          <p:cNvPr id="12291" name="Content Placeholder 3" descr="ScreenShot265.bmp"/>
          <p:cNvPicPr>
            <a:picLocks noGrp="1" noChangeAspect="1"/>
          </p:cNvPicPr>
          <p:nvPr>
            <p:ph idx="1"/>
          </p:nvPr>
        </p:nvPicPr>
        <p:blipFill>
          <a:blip r:embed="rId2" cstate="print"/>
          <a:srcRect/>
          <a:stretch>
            <a:fillRect/>
          </a:stretch>
        </p:blipFill>
        <p:spPr>
          <a:xfrm>
            <a:off x="190500" y="1295400"/>
            <a:ext cx="8953500" cy="2446338"/>
          </a:xfrm>
        </p:spPr>
      </p:pic>
      <p:pic>
        <p:nvPicPr>
          <p:cNvPr id="12292" name="Picture 5" descr="ScreenShot268.bmp"/>
          <p:cNvPicPr>
            <a:picLocks noChangeAspect="1"/>
          </p:cNvPicPr>
          <p:nvPr/>
        </p:nvPicPr>
        <p:blipFill>
          <a:blip r:embed="rId3" cstate="print"/>
          <a:srcRect/>
          <a:stretch>
            <a:fillRect/>
          </a:stretch>
        </p:blipFill>
        <p:spPr bwMode="auto">
          <a:xfrm>
            <a:off x="457200" y="4267200"/>
            <a:ext cx="8620125" cy="1330325"/>
          </a:xfrm>
          <a:prstGeom prst="rect">
            <a:avLst/>
          </a:prstGeom>
          <a:noFill/>
          <a:ln w="9525">
            <a:noFill/>
            <a:miter lim="800000"/>
            <a:headEnd/>
            <a:tailEnd/>
          </a:ln>
        </p:spPr>
      </p:pic>
      <p:cxnSp>
        <p:nvCxnSpPr>
          <p:cNvPr id="8" name="Straight Arrow Connector 7"/>
          <p:cNvCxnSpPr/>
          <p:nvPr/>
        </p:nvCxnSpPr>
        <p:spPr>
          <a:xfrm flipV="1">
            <a:off x="304800" y="2895600"/>
            <a:ext cx="1066800" cy="2286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ScreenShot106.bmp"/>
          <p:cNvPicPr>
            <a:picLocks noChangeAspect="1"/>
          </p:cNvPicPr>
          <p:nvPr/>
        </p:nvPicPr>
        <p:blipFill>
          <a:blip r:embed="rId2" cstate="print"/>
          <a:srcRect/>
          <a:stretch>
            <a:fillRect/>
          </a:stretch>
        </p:blipFill>
        <p:spPr bwMode="auto">
          <a:xfrm>
            <a:off x="685800" y="533400"/>
            <a:ext cx="7696200" cy="6188075"/>
          </a:xfrm>
          <a:prstGeom prst="rect">
            <a:avLst/>
          </a:prstGeom>
          <a:noFill/>
          <a:ln w="9525">
            <a:noFill/>
            <a:miter lim="800000"/>
            <a:headEnd/>
            <a:tailEnd/>
          </a:ln>
        </p:spPr>
      </p:pic>
      <p:sp>
        <p:nvSpPr>
          <p:cNvPr id="113667" name="TextBox 2"/>
          <p:cNvSpPr txBox="1">
            <a:spLocks noChangeArrowheads="1"/>
          </p:cNvSpPr>
          <p:nvPr/>
        </p:nvSpPr>
        <p:spPr bwMode="auto">
          <a:xfrm>
            <a:off x="3200400" y="128588"/>
            <a:ext cx="3200400" cy="368300"/>
          </a:xfrm>
          <a:prstGeom prst="rect">
            <a:avLst/>
          </a:prstGeom>
          <a:noFill/>
          <a:ln w="9525">
            <a:noFill/>
            <a:miter lim="800000"/>
            <a:headEnd/>
            <a:tailEnd/>
          </a:ln>
        </p:spPr>
        <p:txBody>
          <a:bodyPr>
            <a:spAutoFit/>
          </a:bodyPr>
          <a:lstStyle/>
          <a:p>
            <a:pPr algn="ctr"/>
            <a:r>
              <a:rPr lang="en-US">
                <a:latin typeface="Calibri" pitchFamily="34" charset="0"/>
              </a:rPr>
              <a:t>IMDb record for </a:t>
            </a:r>
            <a:r>
              <a:rPr lang="en-US" i="1">
                <a:latin typeface="Calibri" pitchFamily="34" charset="0"/>
              </a:rPr>
              <a:t>Meat</a:t>
            </a:r>
          </a:p>
        </p:txBody>
      </p:sp>
      <p:sp>
        <p:nvSpPr>
          <p:cNvPr id="5" name="Oval 4"/>
          <p:cNvSpPr/>
          <p:nvPr/>
        </p:nvSpPr>
        <p:spPr>
          <a:xfrm>
            <a:off x="762000" y="3200400"/>
            <a:ext cx="2209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descr="ScreenShot107.bmp"/>
          <p:cNvPicPr>
            <a:picLocks noChangeAspect="1"/>
          </p:cNvPicPr>
          <p:nvPr/>
        </p:nvPicPr>
        <p:blipFill>
          <a:blip r:embed="rId2" cstate="print"/>
          <a:srcRect/>
          <a:stretch>
            <a:fillRect/>
          </a:stretch>
        </p:blipFill>
        <p:spPr bwMode="auto">
          <a:xfrm>
            <a:off x="762000" y="661988"/>
            <a:ext cx="7658100" cy="6196012"/>
          </a:xfrm>
          <a:prstGeom prst="rect">
            <a:avLst/>
          </a:prstGeom>
          <a:noFill/>
          <a:ln w="9525">
            <a:noFill/>
            <a:miter lim="800000"/>
            <a:headEnd/>
            <a:tailEnd/>
          </a:ln>
        </p:spPr>
      </p:pic>
      <p:sp>
        <p:nvSpPr>
          <p:cNvPr id="114691" name="TextBox 2"/>
          <p:cNvSpPr txBox="1">
            <a:spLocks noChangeArrowheads="1"/>
          </p:cNvSpPr>
          <p:nvPr/>
        </p:nvSpPr>
        <p:spPr bwMode="auto">
          <a:xfrm>
            <a:off x="3200400" y="128588"/>
            <a:ext cx="3200400" cy="368300"/>
          </a:xfrm>
          <a:prstGeom prst="rect">
            <a:avLst/>
          </a:prstGeom>
          <a:noFill/>
          <a:ln w="9525">
            <a:noFill/>
            <a:miter lim="800000"/>
            <a:headEnd/>
            <a:tailEnd/>
          </a:ln>
        </p:spPr>
        <p:txBody>
          <a:bodyPr>
            <a:spAutoFit/>
          </a:bodyPr>
          <a:lstStyle/>
          <a:p>
            <a:pPr algn="ctr"/>
            <a:r>
              <a:rPr lang="en-US">
                <a:latin typeface="Calibri" pitchFamily="34" charset="0"/>
              </a:rPr>
              <a:t>IMDb record for Beksinski</a:t>
            </a:r>
          </a:p>
        </p:txBody>
      </p:sp>
      <p:sp>
        <p:nvSpPr>
          <p:cNvPr id="114692" name="TextBox 3"/>
          <p:cNvSpPr txBox="1">
            <a:spLocks noChangeArrowheads="1"/>
          </p:cNvSpPr>
          <p:nvPr/>
        </p:nvSpPr>
        <p:spPr bwMode="auto">
          <a:xfrm>
            <a:off x="1295400" y="4648200"/>
            <a:ext cx="3886200" cy="1816100"/>
          </a:xfrm>
          <a:prstGeom prst="rect">
            <a:avLst/>
          </a:prstGeom>
          <a:noFill/>
          <a:ln w="9525">
            <a:noFill/>
            <a:miter lim="800000"/>
            <a:headEnd/>
            <a:tailEnd/>
          </a:ln>
        </p:spPr>
        <p:txBody>
          <a:bodyPr>
            <a:spAutoFit/>
          </a:bodyPr>
          <a:lstStyle/>
          <a:p>
            <a:r>
              <a:rPr lang="en-US" sz="2800" b="1">
                <a:solidFill>
                  <a:srgbClr val="002060"/>
                </a:solidFill>
                <a:latin typeface="Calibri" pitchFamily="34" charset="0"/>
              </a:rPr>
              <a:t>Additional information</a:t>
            </a:r>
            <a:r>
              <a:rPr lang="en-US" sz="2800">
                <a:solidFill>
                  <a:srgbClr val="002060"/>
                </a:solidFill>
                <a:latin typeface="Calibri" pitchFamily="34" charset="0"/>
              </a:rPr>
              <a:t>: nothing found in OCLC search of bibliographic and authority files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ScreenShot127.bmp"/>
          <p:cNvPicPr>
            <a:picLocks noChangeAspect="1"/>
          </p:cNvPicPr>
          <p:nvPr/>
        </p:nvPicPr>
        <p:blipFill>
          <a:blip r:embed="rId3" cstate="print"/>
          <a:srcRect/>
          <a:stretch>
            <a:fillRect/>
          </a:stretch>
        </p:blipFill>
        <p:spPr bwMode="auto">
          <a:xfrm>
            <a:off x="2819400" y="304800"/>
            <a:ext cx="5167313" cy="6180138"/>
          </a:xfrm>
          <a:prstGeom prst="rect">
            <a:avLst/>
          </a:prstGeom>
          <a:noFill/>
          <a:ln w="9525">
            <a:noFill/>
            <a:miter lim="800000"/>
            <a:headEnd/>
            <a:tailEnd/>
          </a:ln>
        </p:spPr>
      </p:pic>
      <p:sp>
        <p:nvSpPr>
          <p:cNvPr id="115715" name="TextBox 4"/>
          <p:cNvSpPr txBox="1">
            <a:spLocks noChangeArrowheads="1"/>
          </p:cNvSpPr>
          <p:nvPr/>
        </p:nvSpPr>
        <p:spPr bwMode="auto">
          <a:xfrm>
            <a:off x="304800" y="533400"/>
            <a:ext cx="2133600" cy="1477963"/>
          </a:xfrm>
          <a:prstGeom prst="rect">
            <a:avLst/>
          </a:prstGeom>
          <a:noFill/>
          <a:ln w="9525">
            <a:noFill/>
            <a:miter lim="800000"/>
            <a:headEnd/>
            <a:tailEnd/>
          </a:ln>
        </p:spPr>
        <p:txBody>
          <a:bodyPr>
            <a:spAutoFit/>
          </a:bodyPr>
          <a:lstStyle/>
          <a:p>
            <a:r>
              <a:rPr lang="en-US">
                <a:latin typeface="Calibri" pitchFamily="34" charset="0"/>
              </a:rPr>
              <a:t>Exercise 2 – Determine the authorized access point for the actor Matt Jones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descr="ScreenShot117.bmp"/>
          <p:cNvPicPr>
            <a:picLocks noChangeAspect="1"/>
          </p:cNvPicPr>
          <p:nvPr/>
        </p:nvPicPr>
        <p:blipFill>
          <a:blip r:embed="rId2" cstate="print"/>
          <a:srcRect/>
          <a:stretch>
            <a:fillRect/>
          </a:stretch>
        </p:blipFill>
        <p:spPr bwMode="auto">
          <a:xfrm>
            <a:off x="647700" y="0"/>
            <a:ext cx="7848600" cy="68580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descr="ScreenShot122.bmp"/>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4953000" y="2819400"/>
            <a:ext cx="3657600" cy="1477963"/>
          </a:xfrm>
          <a:prstGeom prst="rect">
            <a:avLst/>
          </a:prstGeom>
          <a:solidFill>
            <a:schemeClr val="bg1">
              <a:lumMod val="95000"/>
            </a:schemeClr>
          </a:solidFill>
          <a:ln w="15875">
            <a:solidFill>
              <a:srgbClr val="C00000"/>
            </a:solidFill>
          </a:ln>
        </p:spPr>
        <p:txBody>
          <a:bodyPr>
            <a:spAutoFit/>
          </a:bodyPr>
          <a:lstStyle/>
          <a:p>
            <a:pPr fontAlgn="auto">
              <a:spcBef>
                <a:spcPts val="0"/>
              </a:spcBef>
              <a:spcAft>
                <a:spcPts val="0"/>
              </a:spcAft>
              <a:defRPr/>
            </a:pPr>
            <a:r>
              <a:rPr lang="en-US" dirty="0">
                <a:solidFill>
                  <a:srgbClr val="C00000"/>
                </a:solidFill>
                <a:latin typeface="+mn-lt"/>
                <a:cs typeface="+mn-cs"/>
              </a:rPr>
              <a:t>OCLC personal name browse of the authority file.  After searching OCLC authority and bibliographic records, you determine that your person is not yet established.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ScreenShot119.bmp"/>
          <p:cNvPicPr>
            <a:picLocks noChangeAspect="1"/>
          </p:cNvPicPr>
          <p:nvPr/>
        </p:nvPicPr>
        <p:blipFill>
          <a:blip r:embed="rId2" cstate="print"/>
          <a:srcRect/>
          <a:stretch>
            <a:fillRect/>
          </a:stretch>
        </p:blipFill>
        <p:spPr bwMode="auto">
          <a:xfrm>
            <a:off x="1295400" y="0"/>
            <a:ext cx="7362825" cy="6858000"/>
          </a:xfrm>
          <a:prstGeom prst="rect">
            <a:avLst/>
          </a:prstGeom>
          <a:noFill/>
          <a:ln w="9525">
            <a:noFill/>
            <a:miter lim="800000"/>
            <a:headEnd/>
            <a:tailEnd/>
          </a:ln>
        </p:spPr>
      </p:pic>
      <p:sp>
        <p:nvSpPr>
          <p:cNvPr id="118787" name="TextBox 2"/>
          <p:cNvSpPr txBox="1">
            <a:spLocks noChangeArrowheads="1"/>
          </p:cNvSpPr>
          <p:nvPr/>
        </p:nvSpPr>
        <p:spPr bwMode="auto">
          <a:xfrm>
            <a:off x="228600" y="914400"/>
            <a:ext cx="914400" cy="1477963"/>
          </a:xfrm>
          <a:prstGeom prst="rect">
            <a:avLst/>
          </a:prstGeom>
          <a:noFill/>
          <a:ln w="9525">
            <a:noFill/>
            <a:miter lim="800000"/>
            <a:headEnd/>
            <a:tailEnd/>
          </a:ln>
        </p:spPr>
        <p:txBody>
          <a:bodyPr>
            <a:spAutoFit/>
          </a:bodyPr>
          <a:lstStyle/>
          <a:p>
            <a:r>
              <a:rPr lang="en-US">
                <a:solidFill>
                  <a:srgbClr val="002060"/>
                </a:solidFill>
                <a:latin typeface="Calibri" pitchFamily="34" charset="0"/>
              </a:rPr>
              <a:t>IMDb search for Matt Jones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descr="ScreenShot121.bmp"/>
          <p:cNvPicPr>
            <a:picLocks noChangeAspect="1"/>
          </p:cNvPicPr>
          <p:nvPr/>
        </p:nvPicPr>
        <p:blipFill>
          <a:blip r:embed="rId2" cstate="print"/>
          <a:srcRect/>
          <a:stretch>
            <a:fillRect/>
          </a:stretch>
        </p:blipFill>
        <p:spPr bwMode="auto">
          <a:xfrm>
            <a:off x="1219200" y="0"/>
            <a:ext cx="7621588" cy="6858000"/>
          </a:xfrm>
          <a:prstGeom prst="rect">
            <a:avLst/>
          </a:prstGeom>
          <a:noFill/>
          <a:ln w="9525">
            <a:noFill/>
            <a:miter lim="800000"/>
            <a:headEnd/>
            <a:tailEnd/>
          </a:ln>
        </p:spPr>
      </p:pic>
      <p:sp>
        <p:nvSpPr>
          <p:cNvPr id="119811" name="TextBox 2"/>
          <p:cNvSpPr txBox="1">
            <a:spLocks noChangeArrowheads="1"/>
          </p:cNvSpPr>
          <p:nvPr/>
        </p:nvSpPr>
        <p:spPr bwMode="auto">
          <a:xfrm>
            <a:off x="228600" y="914400"/>
            <a:ext cx="838200" cy="1754188"/>
          </a:xfrm>
          <a:prstGeom prst="rect">
            <a:avLst/>
          </a:prstGeom>
          <a:noFill/>
          <a:ln w="9525">
            <a:noFill/>
            <a:miter lim="800000"/>
            <a:headEnd/>
            <a:tailEnd/>
          </a:ln>
        </p:spPr>
        <p:txBody>
          <a:bodyPr>
            <a:spAutoFit/>
          </a:bodyPr>
          <a:lstStyle/>
          <a:p>
            <a:r>
              <a:rPr lang="en-US">
                <a:solidFill>
                  <a:srgbClr val="002060"/>
                </a:solidFill>
                <a:latin typeface="Calibri" pitchFamily="34" charset="0"/>
              </a:rPr>
              <a:t>IMDb record for your Matt Jones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4"/>
          <p:cNvSpPr txBox="1">
            <a:spLocks noChangeArrowheads="1"/>
          </p:cNvSpPr>
          <p:nvPr/>
        </p:nvSpPr>
        <p:spPr bwMode="auto">
          <a:xfrm>
            <a:off x="228600" y="228600"/>
            <a:ext cx="1828800" cy="1477963"/>
          </a:xfrm>
          <a:prstGeom prst="rect">
            <a:avLst/>
          </a:prstGeom>
          <a:noFill/>
          <a:ln w="9525">
            <a:noFill/>
            <a:miter lim="800000"/>
            <a:headEnd/>
            <a:tailEnd/>
          </a:ln>
        </p:spPr>
        <p:txBody>
          <a:bodyPr>
            <a:spAutoFit/>
          </a:bodyPr>
          <a:lstStyle/>
          <a:p>
            <a:r>
              <a:rPr lang="en-US">
                <a:latin typeface="Calibri" pitchFamily="34" charset="0"/>
              </a:rPr>
              <a:t>Exercise 3 – Determine the authorized access point for Sheryl Deane</a:t>
            </a:r>
          </a:p>
        </p:txBody>
      </p:sp>
      <p:pic>
        <p:nvPicPr>
          <p:cNvPr id="120835" name="Picture 5" descr="image(1).tif"/>
          <p:cNvPicPr>
            <a:picLocks noChangeAspect="1"/>
          </p:cNvPicPr>
          <p:nvPr/>
        </p:nvPicPr>
        <p:blipFill>
          <a:blip r:embed="rId3" cstate="print"/>
          <a:srcRect/>
          <a:stretch>
            <a:fillRect/>
          </a:stretch>
        </p:blipFill>
        <p:spPr bwMode="auto">
          <a:xfrm>
            <a:off x="1905000" y="685800"/>
            <a:ext cx="6065838" cy="5721350"/>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image0000(1).jpg"/>
          <p:cNvPicPr>
            <a:picLocks noChangeAspect="1"/>
          </p:cNvPicPr>
          <p:nvPr/>
        </p:nvPicPr>
        <p:blipFill>
          <a:blip r:embed="rId2" cstate="print"/>
          <a:srcRect/>
          <a:stretch>
            <a:fillRect/>
          </a:stretch>
        </p:blipFill>
        <p:spPr bwMode="auto">
          <a:xfrm>
            <a:off x="1524000" y="228600"/>
            <a:ext cx="6437313" cy="6391275"/>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rtlCol="0">
            <a:normAutofit fontScale="90000"/>
          </a:bodyPr>
          <a:lstStyle/>
          <a:p>
            <a:pPr eaLnBrk="1" fontAlgn="auto" hangingPunct="1">
              <a:spcAft>
                <a:spcPts val="0"/>
              </a:spcAft>
              <a:defRPr/>
            </a:pPr>
            <a:r>
              <a:rPr lang="en-US" dirty="0" smtClean="0"/>
              <a:t>Info you’ve found</a:t>
            </a:r>
            <a:endParaRPr lang="en-US" dirty="0"/>
          </a:p>
        </p:txBody>
      </p:sp>
      <p:sp>
        <p:nvSpPr>
          <p:cNvPr id="3" name="Content Placeholder 2"/>
          <p:cNvSpPr>
            <a:spLocks noGrp="1"/>
          </p:cNvSpPr>
          <p:nvPr>
            <p:ph idx="1"/>
          </p:nvPr>
        </p:nvSpPr>
        <p:spPr>
          <a:xfrm>
            <a:off x="457200" y="914400"/>
            <a:ext cx="8229600" cy="5791200"/>
          </a:xfrm>
        </p:spPr>
        <p:txBody>
          <a:bodyPr rtlCol="0">
            <a:normAutofit fontScale="62500" lnSpcReduction="20000"/>
          </a:bodyPr>
          <a:lstStyle/>
          <a:p>
            <a:pPr eaLnBrk="1" fontAlgn="auto" hangingPunct="1">
              <a:spcAft>
                <a:spcPts val="0"/>
              </a:spcAft>
              <a:buFont typeface="Arial" pitchFamily="34" charset="0"/>
              <a:buChar char="•"/>
              <a:defRPr/>
            </a:pPr>
            <a:r>
              <a:rPr lang="en-US" sz="3800" dirty="0" smtClean="0"/>
              <a:t>Nothing in authority file</a:t>
            </a:r>
          </a:p>
          <a:p>
            <a:pPr eaLnBrk="1" fontAlgn="auto" hangingPunct="1">
              <a:spcAft>
                <a:spcPts val="0"/>
              </a:spcAft>
              <a:buFont typeface="Arial" pitchFamily="34" charset="0"/>
              <a:buChar char="•"/>
              <a:defRPr/>
            </a:pPr>
            <a:r>
              <a:rPr lang="en-US" sz="3800" dirty="0" smtClean="0"/>
              <a:t>Three bib records in OCLC for recordings that have the heading Deane, Sheryl, all of which are this person</a:t>
            </a:r>
          </a:p>
          <a:p>
            <a:pPr eaLnBrk="1" fontAlgn="auto" hangingPunct="1">
              <a:spcAft>
                <a:spcPts val="0"/>
              </a:spcAft>
              <a:buFont typeface="Arial" pitchFamily="34" charset="0"/>
              <a:buChar char="•"/>
              <a:defRPr/>
            </a:pPr>
            <a:r>
              <a:rPr lang="en-US" sz="3800" dirty="0" smtClean="0"/>
              <a:t>Discogs.com has a web page for her:</a:t>
            </a:r>
          </a:p>
          <a:p>
            <a:pPr eaLnBrk="1" fontAlgn="auto" hangingPunct="1">
              <a:spcAft>
                <a:spcPts val="0"/>
              </a:spcAft>
              <a:buFont typeface="Arial" pitchFamily="34" charset="0"/>
              <a:buNone/>
              <a:defRPr/>
            </a:pPr>
            <a:r>
              <a:rPr lang="en-US" sz="3800" dirty="0" smtClean="0"/>
              <a:t>	Sheryl Deane; UK vocalist; in groups: Ruff </a:t>
            </a:r>
            <a:r>
              <a:rPr lang="en-US" sz="3800" dirty="0" err="1" smtClean="0"/>
              <a:t>Loaderz</a:t>
            </a:r>
            <a:r>
              <a:rPr lang="en-US" sz="3800" dirty="0" smtClean="0"/>
              <a:t>; West End; variations: Sheryl Duane</a:t>
            </a:r>
          </a:p>
          <a:p>
            <a:pPr eaLnBrk="1" fontAlgn="auto" hangingPunct="1">
              <a:spcAft>
                <a:spcPts val="0"/>
              </a:spcAft>
              <a:buFont typeface="Arial" pitchFamily="34" charset="0"/>
              <a:buChar char="•"/>
              <a:defRPr/>
            </a:pPr>
            <a:r>
              <a:rPr lang="en-US" sz="3800" dirty="0" smtClean="0"/>
              <a:t>MusicBrainz.org has a web page for her: </a:t>
            </a:r>
          </a:p>
          <a:p>
            <a:pPr eaLnBrk="1" fontAlgn="auto" hangingPunct="1">
              <a:spcAft>
                <a:spcPts val="0"/>
              </a:spcAft>
              <a:buFont typeface="Arial" pitchFamily="34" charset="0"/>
              <a:buNone/>
              <a:defRPr/>
            </a:pPr>
            <a:r>
              <a:rPr lang="en-US" sz="3800" dirty="0" smtClean="0"/>
              <a:t>	Sheryl Deane; person; female; United Kingdom</a:t>
            </a:r>
          </a:p>
          <a:p>
            <a:pPr eaLnBrk="1" fontAlgn="auto" hangingPunct="1">
              <a:spcAft>
                <a:spcPts val="0"/>
              </a:spcAft>
              <a:buFont typeface="Arial" pitchFamily="34" charset="0"/>
              <a:buChar char="•"/>
              <a:defRPr/>
            </a:pPr>
            <a:r>
              <a:rPr lang="en-US" sz="3800" dirty="0" smtClean="0"/>
              <a:t>Sandrareynolds.co.uk has a web page for her:</a:t>
            </a:r>
          </a:p>
          <a:p>
            <a:pPr eaLnBrk="1" fontAlgn="auto" hangingPunct="1">
              <a:spcAft>
                <a:spcPts val="0"/>
              </a:spcAft>
              <a:buFont typeface="Arial" pitchFamily="34" charset="0"/>
              <a:buNone/>
              <a:defRPr/>
            </a:pPr>
            <a:r>
              <a:rPr lang="en-US" sz="3800" dirty="0" smtClean="0"/>
              <a:t>	Sheryl Deane; skills: improvisation &amp; devising; presenting; singing; languages: English; acted in television, film, theatre, and commercials; was in a girl group; sang with a music act called The </a:t>
            </a:r>
            <a:r>
              <a:rPr lang="en-US" sz="3800" dirty="0" err="1" smtClean="0"/>
              <a:t>Thrillseekers</a:t>
            </a:r>
            <a:endParaRPr lang="en-US" sz="3800" dirty="0" smtClean="0"/>
          </a:p>
          <a:p>
            <a:pPr eaLnBrk="1" fontAlgn="auto" hangingPunct="1">
              <a:spcAft>
                <a:spcPts val="0"/>
              </a:spcAft>
              <a:buFont typeface="Arial" pitchFamily="34" charset="0"/>
              <a:buChar char="•"/>
              <a:defRPr/>
            </a:pPr>
            <a:r>
              <a:rPr lang="en-US" sz="3800" dirty="0" smtClean="0"/>
              <a:t>There is another Sheryl Deane who is a guitarist from Cape Town, South Africa; no recordings in OCLC, but you did find two sound files on </a:t>
            </a:r>
            <a:r>
              <a:rPr lang="en-US" sz="3800" dirty="0" err="1" smtClean="0"/>
              <a:t>Soundcloud</a:t>
            </a:r>
            <a:r>
              <a:rPr lang="en-US" sz="3800" dirty="0" smtClean="0"/>
              <a:t> of her playing Bach’s Air on G String and </a:t>
            </a:r>
            <a:r>
              <a:rPr lang="en-US" sz="3800" dirty="0" err="1" smtClean="0"/>
              <a:t>Fauré’s</a:t>
            </a:r>
            <a:r>
              <a:rPr lang="en-US" sz="3800" dirty="0" smtClean="0"/>
              <a:t> </a:t>
            </a:r>
            <a:r>
              <a:rPr lang="en-US" sz="3800" dirty="0" err="1" smtClean="0"/>
              <a:t>Pavane</a:t>
            </a:r>
            <a:r>
              <a:rPr lang="en-US" sz="3800" dirty="0" smtClean="0"/>
              <a:t>	</a:t>
            </a:r>
          </a:p>
          <a:p>
            <a:pPr eaLnBrk="1" fontAlgn="auto" hangingPunct="1">
              <a:spcAft>
                <a:spcPts val="0"/>
              </a:spcAft>
              <a:buFont typeface="Arial" pitchFamily="34" charset="0"/>
              <a:buNone/>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ScreenShot267.bmp"/>
          <p:cNvPicPr>
            <a:picLocks noChangeAspect="1"/>
          </p:cNvPicPr>
          <p:nvPr/>
        </p:nvPicPr>
        <p:blipFill>
          <a:blip r:embed="rId2" cstate="print"/>
          <a:srcRect/>
          <a:stretch>
            <a:fillRect/>
          </a:stretch>
        </p:blipFill>
        <p:spPr bwMode="auto">
          <a:xfrm>
            <a:off x="1066800" y="304800"/>
            <a:ext cx="7399338" cy="6427788"/>
          </a:xfrm>
          <a:prstGeom prst="rect">
            <a:avLst/>
          </a:prstGeom>
          <a:noFill/>
          <a:ln w="9525">
            <a:noFill/>
            <a:miter lim="800000"/>
            <a:headEnd/>
            <a:tailEnd/>
          </a:ln>
        </p:spPr>
      </p:pic>
      <p:sp>
        <p:nvSpPr>
          <p:cNvPr id="13315" name="TextBox 2"/>
          <p:cNvSpPr txBox="1">
            <a:spLocks noChangeArrowheads="1"/>
          </p:cNvSpPr>
          <p:nvPr/>
        </p:nvSpPr>
        <p:spPr bwMode="auto">
          <a:xfrm>
            <a:off x="6096000" y="1066800"/>
            <a:ext cx="2057400" cy="923925"/>
          </a:xfrm>
          <a:prstGeom prst="rect">
            <a:avLst/>
          </a:prstGeom>
          <a:noFill/>
          <a:ln w="22225">
            <a:solidFill>
              <a:srgbClr val="C00000"/>
            </a:solidFill>
            <a:miter lim="800000"/>
            <a:headEnd/>
            <a:tailEnd/>
          </a:ln>
        </p:spPr>
        <p:txBody>
          <a:bodyPr>
            <a:spAutoFit/>
          </a:bodyPr>
          <a:lstStyle/>
          <a:p>
            <a:r>
              <a:rPr lang="en-US">
                <a:solidFill>
                  <a:srgbClr val="C00000"/>
                </a:solidFill>
                <a:latin typeface="Calibri" pitchFamily="34" charset="0"/>
              </a:rPr>
              <a:t>Works Created by One Person, Family, or Corporate Body</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ctrTitle"/>
          </p:nvPr>
        </p:nvSpPr>
        <p:spPr/>
        <p:txBody>
          <a:bodyPr/>
          <a:lstStyle/>
          <a:p>
            <a:pPr eaLnBrk="1" hangingPunct="1"/>
            <a:r>
              <a:rPr lang="en-US" smtClean="0"/>
              <a:t>Family Name Access Points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RDA Chapter 10</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eaLnBrk="1" hangingPunct="1"/>
            <a:r>
              <a:rPr lang="en-US" smtClean="0"/>
              <a:t>8.3  Core Elements</a:t>
            </a:r>
          </a:p>
        </p:txBody>
      </p:sp>
      <p:sp>
        <p:nvSpPr>
          <p:cNvPr id="124931" name="Content Placeholder 2"/>
          <p:cNvSpPr>
            <a:spLocks noGrp="1"/>
          </p:cNvSpPr>
          <p:nvPr>
            <p:ph idx="1"/>
          </p:nvPr>
        </p:nvSpPr>
        <p:spPr>
          <a:xfrm>
            <a:off x="457200" y="1600200"/>
            <a:ext cx="8229600" cy="4800600"/>
          </a:xfrm>
        </p:spPr>
        <p:txBody>
          <a:bodyPr/>
          <a:lstStyle/>
          <a:p>
            <a:pPr eaLnBrk="1" hangingPunct="1">
              <a:buFont typeface="Arial" charset="0"/>
              <a:buNone/>
            </a:pPr>
            <a:r>
              <a:rPr lang="en-US" smtClean="0"/>
              <a:t>When recording data identifying a person, family, or corporate body, include as a minimum the elements listed below that are applicable and readily ascertainable. Record the elements either as parts of the authorized access point representing the person, family, or corporate body, or as separate elements, or as both.</a:t>
            </a:r>
          </a:p>
          <a:p>
            <a:pPr eaLnBrk="1" hangingPunct="1">
              <a:buFont typeface="Arial" charset="0"/>
              <a:buNone/>
            </a:pPr>
            <a:endParaRPr lang="en-US" smtClean="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n-US" smtClean="0"/>
              <a:t>Family Name Core Elements</a:t>
            </a:r>
          </a:p>
        </p:txBody>
      </p:sp>
      <p:sp>
        <p:nvSpPr>
          <p:cNvPr id="3" name="Content Placeholder 2"/>
          <p:cNvSpPr>
            <a:spLocks noGrp="1"/>
          </p:cNvSpPr>
          <p:nvPr>
            <p:ph idx="1"/>
          </p:nvPr>
        </p:nvSpPr>
        <p:spPr>
          <a:xfrm>
            <a:off x="228600" y="1447800"/>
            <a:ext cx="8686800" cy="5257800"/>
          </a:xfrm>
        </p:spPr>
        <p:txBody>
          <a:bodyPr rtlCol="0">
            <a:normAutofit fontScale="77500" lnSpcReduction="20000"/>
          </a:bodyPr>
          <a:lstStyle/>
          <a:p>
            <a:pPr eaLnBrk="1" fontAlgn="auto" hangingPunct="1">
              <a:spcAft>
                <a:spcPts val="0"/>
              </a:spcAft>
              <a:buFont typeface="Arial" pitchFamily="34" charset="0"/>
              <a:buChar char="•"/>
              <a:defRPr/>
            </a:pPr>
            <a:r>
              <a:rPr lang="en-US" dirty="0" smtClean="0"/>
              <a:t>Preferred name for the family   </a:t>
            </a:r>
            <a:r>
              <a:rPr lang="en-US" sz="2600" dirty="0" smtClean="0">
                <a:solidFill>
                  <a:srgbClr val="C00000"/>
                </a:solidFill>
              </a:rPr>
              <a:t>MARC 100 $a</a:t>
            </a:r>
            <a:endParaRPr lang="en-US" sz="2600" dirty="0" smtClean="0"/>
          </a:p>
          <a:p>
            <a:pPr eaLnBrk="1" fontAlgn="auto" hangingPunct="1">
              <a:spcAft>
                <a:spcPts val="0"/>
              </a:spcAft>
              <a:buFont typeface="Arial" pitchFamily="34" charset="0"/>
              <a:buChar char="•"/>
              <a:defRPr/>
            </a:pPr>
            <a:r>
              <a:rPr lang="en-US" dirty="0" smtClean="0"/>
              <a:t>Type of family   </a:t>
            </a:r>
            <a:r>
              <a:rPr lang="en-US" sz="2600" dirty="0" smtClean="0">
                <a:solidFill>
                  <a:srgbClr val="C00000"/>
                </a:solidFill>
              </a:rPr>
              <a:t>MARC 100 $a and Authority 376 $a</a:t>
            </a:r>
            <a:endParaRPr lang="en-US" sz="2600" dirty="0" smtClean="0"/>
          </a:p>
          <a:p>
            <a:pPr eaLnBrk="1" fontAlgn="auto" hangingPunct="1">
              <a:spcAft>
                <a:spcPts val="0"/>
              </a:spcAft>
              <a:buFont typeface="Arial" pitchFamily="34" charset="0"/>
              <a:buChar char="•"/>
              <a:defRPr/>
            </a:pPr>
            <a:r>
              <a:rPr lang="en-US" dirty="0" smtClean="0"/>
              <a:t>Date associated with the family   </a:t>
            </a:r>
            <a:r>
              <a:rPr lang="en-US" sz="2600" dirty="0" smtClean="0">
                <a:solidFill>
                  <a:srgbClr val="C00000"/>
                </a:solidFill>
              </a:rPr>
              <a:t>MARC 100 $d and Authority 046 $s $t</a:t>
            </a:r>
            <a:endParaRPr lang="en-US" sz="2600" dirty="0" smtClean="0"/>
          </a:p>
          <a:p>
            <a:pPr eaLnBrk="1" fontAlgn="auto" hangingPunct="1">
              <a:spcAft>
                <a:spcPts val="0"/>
              </a:spcAft>
              <a:buFont typeface="Arial" pitchFamily="34" charset="0"/>
              <a:buChar char="•"/>
              <a:defRPr/>
            </a:pPr>
            <a:r>
              <a:rPr lang="en-US" dirty="0" smtClean="0"/>
              <a:t>Identifier for the family </a:t>
            </a:r>
          </a:p>
          <a:p>
            <a:pPr eaLnBrk="1" fontAlgn="auto" hangingPunct="1">
              <a:spcAft>
                <a:spcPts val="0"/>
              </a:spcAft>
              <a:buFont typeface="Arial" pitchFamily="34" charset="0"/>
              <a:buNone/>
              <a:defRPr/>
            </a:pPr>
            <a:r>
              <a:rPr lang="en-US" dirty="0" smtClean="0"/>
              <a:t>If the preferred name for the family is the same as or similar to a name by which another person, family, or corporate body is known, record as many of the additional identifying elements listed below as necessary to differentiate them. Record the elements either as parts of the authorized access point representing the person, family, or corporate body, or as separate elements, or as both.</a:t>
            </a:r>
          </a:p>
          <a:p>
            <a:pPr eaLnBrk="1" fontAlgn="auto" hangingPunct="1">
              <a:spcAft>
                <a:spcPts val="0"/>
              </a:spcAft>
              <a:buFont typeface="Arial" pitchFamily="34" charset="0"/>
              <a:buChar char="•"/>
              <a:defRPr/>
            </a:pPr>
            <a:r>
              <a:rPr lang="en-US" dirty="0" smtClean="0"/>
              <a:t>Place associated with the family </a:t>
            </a:r>
            <a:r>
              <a:rPr lang="en-US" sz="2200" dirty="0" smtClean="0"/>
              <a:t>  </a:t>
            </a:r>
            <a:r>
              <a:rPr lang="en-US" sz="2600" dirty="0" smtClean="0">
                <a:solidFill>
                  <a:srgbClr val="C00000"/>
                </a:solidFill>
              </a:rPr>
              <a:t>MARC 100 $c and Authority 370 $c $f</a:t>
            </a:r>
          </a:p>
          <a:p>
            <a:pPr eaLnBrk="1" fontAlgn="auto" hangingPunct="1">
              <a:spcAft>
                <a:spcPts val="0"/>
              </a:spcAft>
              <a:buFont typeface="Arial" pitchFamily="34" charset="0"/>
              <a:buChar char="•"/>
              <a:defRPr/>
            </a:pPr>
            <a:r>
              <a:rPr lang="en-US" dirty="0" smtClean="0"/>
              <a:t>Prominent member of the family  </a:t>
            </a:r>
            <a:r>
              <a:rPr lang="en-US" sz="2600" dirty="0" smtClean="0">
                <a:solidFill>
                  <a:srgbClr val="C00000"/>
                </a:solidFill>
              </a:rPr>
              <a:t>MARC 100 $g and Authority 376 $b</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381000" y="304800"/>
            <a:ext cx="8229600" cy="685800"/>
          </a:xfrm>
        </p:spPr>
        <p:txBody>
          <a:bodyPr rtlCol="0">
            <a:normAutofit fontScale="90000"/>
          </a:bodyPr>
          <a:lstStyle/>
          <a:p>
            <a:pPr eaLnBrk="1" fontAlgn="auto" hangingPunct="1">
              <a:spcAft>
                <a:spcPts val="0"/>
              </a:spcAft>
              <a:defRPr/>
            </a:pPr>
            <a:r>
              <a:rPr lang="en-US" smtClean="0"/>
              <a:t>Family Name Access Points</a:t>
            </a:r>
          </a:p>
        </p:txBody>
      </p:sp>
      <p:sp>
        <p:nvSpPr>
          <p:cNvPr id="126979" name="TextBox 3"/>
          <p:cNvSpPr txBox="1">
            <a:spLocks noChangeArrowheads="1"/>
          </p:cNvSpPr>
          <p:nvPr/>
        </p:nvSpPr>
        <p:spPr bwMode="auto">
          <a:xfrm>
            <a:off x="609600" y="1219200"/>
            <a:ext cx="8153400" cy="4894263"/>
          </a:xfrm>
          <a:prstGeom prst="rect">
            <a:avLst/>
          </a:prstGeom>
          <a:noFill/>
          <a:ln w="9525">
            <a:noFill/>
            <a:miter lim="800000"/>
            <a:headEnd/>
            <a:tailEnd/>
          </a:ln>
        </p:spPr>
        <p:txBody>
          <a:bodyPr>
            <a:spAutoFit/>
          </a:bodyPr>
          <a:lstStyle/>
          <a:p>
            <a:r>
              <a:rPr lang="en-US" sz="2600">
                <a:latin typeface="Calibri" pitchFamily="34" charset="0"/>
              </a:rPr>
              <a:t>10.10.1.1 </a:t>
            </a:r>
          </a:p>
          <a:p>
            <a:r>
              <a:rPr lang="en-US" sz="2600">
                <a:latin typeface="Calibri" pitchFamily="34" charset="0"/>
              </a:rPr>
              <a:t>When constructing an authorized access point to represent a family, use the preferred name for the family (see 10.2.2) as the basis for the authorized access point.</a:t>
            </a:r>
          </a:p>
          <a:p>
            <a:endParaRPr lang="en-US" sz="2600">
              <a:latin typeface="Calibri" pitchFamily="34" charset="0"/>
            </a:endParaRPr>
          </a:p>
          <a:p>
            <a:r>
              <a:rPr lang="en-US" sz="2600">
                <a:latin typeface="Calibri" pitchFamily="34" charset="0"/>
              </a:rPr>
              <a:t>Make additions to the name as instructed under 10.10.1.2-10.10.1.5, in that order, as applicable.</a:t>
            </a:r>
          </a:p>
          <a:p>
            <a:endParaRPr lang="en-US" sz="2600">
              <a:latin typeface="Calibri" pitchFamily="34" charset="0"/>
            </a:endParaRPr>
          </a:p>
          <a:p>
            <a:r>
              <a:rPr lang="en-US" sz="2600">
                <a:latin typeface="Calibri" pitchFamily="34" charset="0"/>
              </a:rPr>
              <a:t>10.10.1.2  Type of Family  </a:t>
            </a:r>
            <a:r>
              <a:rPr lang="en-US" sz="2600">
                <a:solidFill>
                  <a:srgbClr val="C00000"/>
                </a:solidFill>
                <a:latin typeface="Calibri" pitchFamily="34" charset="0"/>
              </a:rPr>
              <a:t>(included in MARC X00 $a)</a:t>
            </a:r>
          </a:p>
          <a:p>
            <a:r>
              <a:rPr lang="en-US" sz="2600">
                <a:latin typeface="Calibri" pitchFamily="34" charset="0"/>
              </a:rPr>
              <a:t>10.10.1.3  Date Associated with the Family   </a:t>
            </a:r>
            <a:r>
              <a:rPr lang="en-US" sz="2600">
                <a:solidFill>
                  <a:srgbClr val="C00000"/>
                </a:solidFill>
                <a:latin typeface="Calibri" pitchFamily="34" charset="0"/>
              </a:rPr>
              <a:t>(X00 $d)</a:t>
            </a:r>
          </a:p>
          <a:p>
            <a:r>
              <a:rPr lang="en-US" sz="2600">
                <a:latin typeface="Calibri" pitchFamily="34" charset="0"/>
              </a:rPr>
              <a:t>10.10.1.4  Place Associated with the Family  </a:t>
            </a:r>
            <a:r>
              <a:rPr lang="en-US" sz="2600">
                <a:solidFill>
                  <a:srgbClr val="C00000"/>
                </a:solidFill>
                <a:latin typeface="Calibri" pitchFamily="34" charset="0"/>
              </a:rPr>
              <a:t>(X00 $c)</a:t>
            </a:r>
          </a:p>
          <a:p>
            <a:r>
              <a:rPr lang="en-US" sz="2600">
                <a:latin typeface="Calibri" pitchFamily="34" charset="0"/>
              </a:rPr>
              <a:t>10.10.1.5  Prominent Member of the Family  </a:t>
            </a:r>
            <a:r>
              <a:rPr lang="en-US" sz="2600">
                <a:solidFill>
                  <a:srgbClr val="C00000"/>
                </a:solidFill>
                <a:latin typeface="Calibri" pitchFamily="34" charset="0"/>
              </a:rPr>
              <a:t>(X00 $g)</a:t>
            </a:r>
          </a:p>
        </p:txBody>
      </p:sp>
      <p:sp>
        <p:nvSpPr>
          <p:cNvPr id="5" name="Slide Number Placeholder 4"/>
          <p:cNvSpPr>
            <a:spLocks noGrp="1"/>
          </p:cNvSpPr>
          <p:nvPr>
            <p:ph type="sldNum" sz="quarter" idx="12"/>
          </p:nvPr>
        </p:nvSpPr>
        <p:spPr/>
        <p:txBody>
          <a:bodyPr/>
          <a:lstStyle/>
          <a:p>
            <a:pPr>
              <a:defRPr/>
            </a:pPr>
            <a:fld id="{65BA8911-0521-4EC1-96FA-AEAFDD061578}" type="slidenum">
              <a:rPr lang="en-US"/>
              <a:pPr>
                <a:defRPr/>
              </a:pPr>
              <a:t>123</a:t>
            </a:fld>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28600"/>
            <a:ext cx="8229600" cy="914400"/>
          </a:xfrm>
        </p:spPr>
        <p:txBody>
          <a:bodyPr rtlCol="0">
            <a:normAutofit fontScale="90000"/>
          </a:bodyPr>
          <a:lstStyle/>
          <a:p>
            <a:pPr eaLnBrk="1" fontAlgn="auto" hangingPunct="1">
              <a:spcAft>
                <a:spcPts val="0"/>
              </a:spcAft>
              <a:defRPr/>
            </a:pPr>
            <a:r>
              <a:rPr lang="en-US" dirty="0" smtClean="0"/>
              <a:t>Family Name Access Point Examples</a:t>
            </a:r>
          </a:p>
        </p:txBody>
      </p:sp>
      <p:sp>
        <p:nvSpPr>
          <p:cNvPr id="128003" name="Content Placeholder 2"/>
          <p:cNvSpPr>
            <a:spLocks noGrp="1"/>
          </p:cNvSpPr>
          <p:nvPr>
            <p:ph idx="1"/>
          </p:nvPr>
        </p:nvSpPr>
        <p:spPr>
          <a:xfrm>
            <a:off x="228600" y="1295400"/>
            <a:ext cx="8915400" cy="5181600"/>
          </a:xfrm>
        </p:spPr>
        <p:txBody>
          <a:bodyPr/>
          <a:lstStyle/>
          <a:p>
            <a:pPr eaLnBrk="1" hangingPunct="1">
              <a:buFont typeface="Arial" charset="0"/>
              <a:buNone/>
            </a:pPr>
            <a:r>
              <a:rPr lang="en-US" sz="2800" smtClean="0"/>
              <a:t>	</a:t>
            </a:r>
            <a:r>
              <a:rPr lang="en-US" sz="2400" smtClean="0"/>
              <a:t>100 3_ $a Branson (Family)	</a:t>
            </a:r>
            <a:r>
              <a:rPr lang="en-US" sz="1800" i="1" smtClean="0">
                <a:solidFill>
                  <a:srgbClr val="FF0000"/>
                </a:solidFill>
              </a:rPr>
              <a:t>Probably not distinctive enough</a:t>
            </a:r>
          </a:p>
          <a:p>
            <a:pPr eaLnBrk="1" hangingPunct="1">
              <a:buFont typeface="Arial" charset="0"/>
              <a:buNone/>
            </a:pPr>
            <a:r>
              <a:rPr lang="en-US" sz="2400" smtClean="0"/>
              <a:t>	100 3_ $a Donald (Clan)		</a:t>
            </a:r>
            <a:r>
              <a:rPr lang="en-US" sz="1800" i="1" smtClean="0">
                <a:solidFill>
                  <a:srgbClr val="FF0000"/>
                </a:solidFill>
              </a:rPr>
              <a:t>May not be distinctive enough</a:t>
            </a:r>
            <a:endParaRPr lang="en-US" sz="1800" smtClean="0"/>
          </a:p>
          <a:p>
            <a:pPr eaLnBrk="1" hangingPunct="1">
              <a:buFont typeface="Arial" charset="0"/>
              <a:buNone/>
            </a:pPr>
            <a:r>
              <a:rPr lang="en-US" sz="2400" smtClean="0"/>
              <a:t>	100 3_ $a Bourbon (Royal house)</a:t>
            </a:r>
          </a:p>
          <a:p>
            <a:pPr eaLnBrk="1" hangingPunct="1">
              <a:buFont typeface="Arial" charset="0"/>
              <a:buNone/>
            </a:pPr>
            <a:r>
              <a:rPr lang="en-US" sz="2400" smtClean="0"/>
              <a:t>	100 3_ $a Romanov (Dynasty : $d 1613-1917)</a:t>
            </a:r>
          </a:p>
          <a:p>
            <a:pPr eaLnBrk="1" hangingPunct="1">
              <a:buFont typeface="Arial" charset="0"/>
              <a:buNone/>
            </a:pPr>
            <a:r>
              <a:rPr lang="en-US" sz="2400" smtClean="0"/>
              <a:t>	100 3_ $a Nguyễn (Dynasty : $d 1558-1775)</a:t>
            </a:r>
          </a:p>
          <a:p>
            <a:pPr eaLnBrk="1" hangingPunct="1">
              <a:buFont typeface="Arial" charset="0"/>
              <a:buNone/>
            </a:pPr>
            <a:r>
              <a:rPr lang="en-US" sz="2400" smtClean="0"/>
              <a:t>	100 3_ $a Nguy</a:t>
            </a:r>
            <a:r>
              <a:rPr lang="en-US" sz="2400" smtClean="0">
                <a:cs typeface="Arial" charset="0"/>
              </a:rPr>
              <a:t>ễ</a:t>
            </a:r>
            <a:r>
              <a:rPr lang="en-US" sz="2400" smtClean="0"/>
              <a:t>n (Dynasty : $d 1802-1945)</a:t>
            </a:r>
          </a:p>
          <a:p>
            <a:pPr eaLnBrk="1" hangingPunct="1">
              <a:buFont typeface="Arial" charset="0"/>
              <a:buNone/>
            </a:pPr>
            <a:r>
              <a:rPr lang="en-US" sz="2400" smtClean="0"/>
              <a:t>	100 3_ $a James (Family : $c Jamestown, Wash.)</a:t>
            </a:r>
          </a:p>
          <a:p>
            <a:pPr eaLnBrk="1" hangingPunct="1">
              <a:buFont typeface="Arial" charset="0"/>
              <a:buNone/>
            </a:pPr>
            <a:r>
              <a:rPr lang="en-US" sz="2400" smtClean="0"/>
              <a:t>	100 3_ $a James (Family : $c Summerton, S.C.) </a:t>
            </a:r>
          </a:p>
          <a:p>
            <a:pPr eaLnBrk="1" hangingPunct="1">
              <a:buFont typeface="Arial" charset="0"/>
              <a:buNone/>
            </a:pPr>
            <a:r>
              <a:rPr lang="en-US" sz="2400" smtClean="0"/>
              <a:t>	100 3_ $a Peale (Family : $g Peale, Charles Willson, 1741-1827)</a:t>
            </a:r>
          </a:p>
          <a:p>
            <a:pPr eaLnBrk="1" hangingPunct="1">
              <a:buFont typeface="Arial" charset="0"/>
              <a:buNone/>
            </a:pPr>
            <a:r>
              <a:rPr lang="en-US" sz="2400" smtClean="0"/>
              <a:t>	100 3_ $a Peale (Family : $g Peale, Norman Vincent, 1898-1993)</a:t>
            </a:r>
          </a:p>
          <a:p>
            <a:pPr eaLnBrk="1" hangingPunct="1">
              <a:buFont typeface="Arial" charset="0"/>
              <a:buNone/>
            </a:pPr>
            <a:r>
              <a:rPr lang="en-US" sz="2400" smtClean="0"/>
              <a:t>	100 3_ $a Nayak (Dynasty : $d 1529-1739 : $c Madurai, India)</a:t>
            </a:r>
          </a:p>
          <a:p>
            <a:pPr lvl="1" eaLnBrk="1" hangingPunct="1">
              <a:buFont typeface="Arial" charset="0"/>
              <a:buNone/>
            </a:pPr>
            <a:endParaRPr lang="en-US" smtClean="0"/>
          </a:p>
        </p:txBody>
      </p:sp>
      <p:sp>
        <p:nvSpPr>
          <p:cNvPr id="5" name="Slide Number Placeholder 4"/>
          <p:cNvSpPr>
            <a:spLocks noGrp="1"/>
          </p:cNvSpPr>
          <p:nvPr>
            <p:ph type="sldNum" sz="quarter" idx="12"/>
          </p:nvPr>
        </p:nvSpPr>
        <p:spPr/>
        <p:txBody>
          <a:bodyPr/>
          <a:lstStyle/>
          <a:p>
            <a:pPr>
              <a:defRPr/>
            </a:pPr>
            <a:fld id="{7EFF9B52-DF91-47BA-A235-ED8F00A63B47}" type="slidenum">
              <a:rPr lang="en-US"/>
              <a:pPr>
                <a:defRPr/>
              </a:pPr>
              <a:t>124</a:t>
            </a:fld>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descr="ScreenShot364.bmp"/>
          <p:cNvPicPr>
            <a:picLocks noChangeAspect="1"/>
          </p:cNvPicPr>
          <p:nvPr/>
        </p:nvPicPr>
        <p:blipFill>
          <a:blip r:embed="rId2" cstate="print"/>
          <a:srcRect/>
          <a:stretch>
            <a:fillRect/>
          </a:stretch>
        </p:blipFill>
        <p:spPr bwMode="auto">
          <a:xfrm>
            <a:off x="0" y="157163"/>
            <a:ext cx="9144000" cy="6543675"/>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274638"/>
            <a:ext cx="9144000" cy="1020762"/>
          </a:xfrm>
        </p:spPr>
        <p:txBody>
          <a:bodyPr rtlCol="0">
            <a:normAutofit fontScale="90000"/>
          </a:bodyPr>
          <a:lstStyle/>
          <a:p>
            <a:pPr eaLnBrk="1" fontAlgn="auto" hangingPunct="1">
              <a:spcAft>
                <a:spcPts val="0"/>
              </a:spcAft>
              <a:defRPr/>
            </a:pPr>
            <a:r>
              <a:rPr lang="en-US" sz="4200" smtClean="0"/>
              <a:t>RDA Family Names </a:t>
            </a:r>
            <a:r>
              <a:rPr lang="en-US" sz="4200" i="1" smtClean="0"/>
              <a:t>Not</a:t>
            </a:r>
            <a:r>
              <a:rPr lang="en-US" sz="4200" smtClean="0"/>
              <a:t> </a:t>
            </a:r>
            <a:br>
              <a:rPr lang="en-US" sz="4200" smtClean="0"/>
            </a:br>
            <a:r>
              <a:rPr lang="en-US" sz="4200" smtClean="0"/>
              <a:t>Used as Subjects</a:t>
            </a:r>
          </a:p>
        </p:txBody>
      </p:sp>
      <p:sp>
        <p:nvSpPr>
          <p:cNvPr id="130051" name="Content Placeholder 2"/>
          <p:cNvSpPr>
            <a:spLocks noGrp="1"/>
          </p:cNvSpPr>
          <p:nvPr>
            <p:ph idx="1"/>
          </p:nvPr>
        </p:nvSpPr>
        <p:spPr>
          <a:xfrm>
            <a:off x="457200" y="1600200"/>
            <a:ext cx="8458200" cy="5105400"/>
          </a:xfrm>
        </p:spPr>
        <p:txBody>
          <a:bodyPr/>
          <a:lstStyle/>
          <a:p>
            <a:pPr eaLnBrk="1" hangingPunct="1">
              <a:spcAft>
                <a:spcPts val="1200"/>
              </a:spcAft>
              <a:buFont typeface="Arial" charset="0"/>
              <a:buNone/>
            </a:pPr>
            <a:r>
              <a:rPr lang="en-US" sz="2600" smtClean="0"/>
              <a:t>LC-PCC PS 10.0: </a:t>
            </a:r>
            <a:r>
              <a:rPr lang="en-US" sz="2600" i="1" smtClean="0"/>
              <a:t>LC practice</a:t>
            </a:r>
            <a:r>
              <a:rPr lang="en-US" sz="2600" smtClean="0"/>
              <a:t>: Apply this chapter for distinctive family entities; continue the current subject cataloging policy for general family groupings.  Separate authority records will exist in the LC/NACO Authority File and LCSH.</a:t>
            </a:r>
          </a:p>
          <a:p>
            <a:pPr eaLnBrk="1" hangingPunct="1">
              <a:spcBef>
                <a:spcPct val="0"/>
              </a:spcBef>
              <a:buFont typeface="Arial" charset="0"/>
              <a:buNone/>
            </a:pPr>
            <a:endParaRPr lang="en-US" sz="2400" smtClean="0"/>
          </a:p>
          <a:p>
            <a:pPr eaLnBrk="1" hangingPunct="1">
              <a:spcBef>
                <a:spcPct val="0"/>
              </a:spcBef>
              <a:spcAft>
                <a:spcPts val="600"/>
              </a:spcAft>
              <a:buFont typeface="Arial" charset="0"/>
              <a:buNone/>
            </a:pPr>
            <a:r>
              <a:rPr lang="en-US" sz="2400" smtClean="0"/>
              <a:t>RDA family name authority records in LC/NACO AF are coded:</a:t>
            </a:r>
          </a:p>
          <a:p>
            <a:pPr eaLnBrk="1" hangingPunct="1">
              <a:spcBef>
                <a:spcPct val="0"/>
              </a:spcBef>
              <a:buFont typeface="Arial" charset="0"/>
              <a:buNone/>
            </a:pPr>
            <a:r>
              <a:rPr lang="en-US" sz="2200" smtClean="0"/>
              <a:t>	</a:t>
            </a:r>
            <a:r>
              <a:rPr lang="en-US" sz="2400" smtClean="0"/>
              <a:t>008/11 Subject heading system/thesaurus code: “n”  [Not applicable]</a:t>
            </a:r>
          </a:p>
          <a:p>
            <a:pPr eaLnBrk="1" hangingPunct="1">
              <a:buFont typeface="Arial" charset="0"/>
              <a:buNone/>
            </a:pPr>
            <a:r>
              <a:rPr lang="en-US" sz="2400" smtClean="0"/>
              <a:t>	008/15 Heading use code—subject added entry: “b”  [Not appropriate]</a:t>
            </a:r>
          </a:p>
          <a:p>
            <a:pPr eaLnBrk="1" hangingPunct="1">
              <a:buFont typeface="Arial" charset="0"/>
              <a:buNone/>
            </a:pPr>
            <a:r>
              <a:rPr lang="en-US" sz="2400" smtClean="0"/>
              <a:t>	667  SUBJECT USAGE: This heading is not valid for use as a subject; use a family name heading from LCSH.</a:t>
            </a:r>
          </a:p>
        </p:txBody>
      </p:sp>
      <p:sp>
        <p:nvSpPr>
          <p:cNvPr id="6" name="Slide Number Placeholder 5"/>
          <p:cNvSpPr>
            <a:spLocks noGrp="1"/>
          </p:cNvSpPr>
          <p:nvPr>
            <p:ph type="sldNum" sz="quarter" idx="12"/>
          </p:nvPr>
        </p:nvSpPr>
        <p:spPr/>
        <p:txBody>
          <a:bodyPr/>
          <a:lstStyle/>
          <a:p>
            <a:pPr>
              <a:defRPr/>
            </a:pPr>
            <a:fld id="{A82C61C9-8D59-4069-8980-F6215EA6B924}" type="slidenum">
              <a:rPr lang="en-US"/>
              <a:pPr>
                <a:defRPr/>
              </a:pPr>
              <a:t>126</a:t>
            </a:fld>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descr="ScreenShot341.bmp"/>
          <p:cNvPicPr>
            <a:picLocks noChangeAspect="1"/>
          </p:cNvPicPr>
          <p:nvPr/>
        </p:nvPicPr>
        <p:blipFill>
          <a:blip r:embed="rId2" cstate="print"/>
          <a:srcRect/>
          <a:stretch>
            <a:fillRect/>
          </a:stretch>
        </p:blipFill>
        <p:spPr bwMode="auto">
          <a:xfrm>
            <a:off x="0" y="417513"/>
            <a:ext cx="9144000" cy="6022975"/>
          </a:xfrm>
          <a:prstGeom prst="rect">
            <a:avLst/>
          </a:prstGeom>
          <a:noFill/>
          <a:ln w="9525">
            <a:noFill/>
            <a:miter lim="800000"/>
            <a:headEnd/>
            <a:tailEnd/>
          </a:ln>
        </p:spPr>
      </p:pic>
      <p:sp>
        <p:nvSpPr>
          <p:cNvPr id="3" name="Oval 2"/>
          <p:cNvSpPr/>
          <p:nvPr/>
        </p:nvSpPr>
        <p:spPr>
          <a:xfrm>
            <a:off x="5410200" y="19050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4"/>
          <p:cNvSpPr/>
          <p:nvPr/>
        </p:nvSpPr>
        <p:spPr>
          <a:xfrm>
            <a:off x="7620000" y="19050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5048250"/>
            <a:ext cx="830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ctrTitle"/>
          </p:nvPr>
        </p:nvSpPr>
        <p:spPr/>
        <p:txBody>
          <a:bodyPr/>
          <a:lstStyle/>
          <a:p>
            <a:pPr eaLnBrk="1" hangingPunct="1"/>
            <a:r>
              <a:rPr lang="en-US" smtClean="0"/>
              <a:t>Family Name Exercise</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ScreenShot342.bmp"/>
          <p:cNvPicPr>
            <a:picLocks noChangeAspect="1"/>
          </p:cNvPicPr>
          <p:nvPr/>
        </p:nvPicPr>
        <p:blipFill>
          <a:blip r:embed="rId2" cstate="print"/>
          <a:srcRect/>
          <a:stretch>
            <a:fillRect/>
          </a:stretch>
        </p:blipFill>
        <p:spPr bwMode="auto">
          <a:xfrm>
            <a:off x="98425" y="57150"/>
            <a:ext cx="8947150" cy="6743700"/>
          </a:xfrm>
          <a:prstGeom prst="rect">
            <a:avLst/>
          </a:prstGeom>
          <a:noFill/>
          <a:ln w="9525">
            <a:noFill/>
            <a:miter lim="800000"/>
            <a:headEnd/>
            <a:tailEnd/>
          </a:ln>
        </p:spPr>
      </p:pic>
      <p:pic>
        <p:nvPicPr>
          <p:cNvPr id="133123" name="Picture 3" descr="ScreenShot365.bmp"/>
          <p:cNvPicPr>
            <a:picLocks noChangeAspect="1"/>
          </p:cNvPicPr>
          <p:nvPr/>
        </p:nvPicPr>
        <p:blipFill>
          <a:blip r:embed="rId3" cstate="print"/>
          <a:srcRect/>
          <a:stretch>
            <a:fillRect/>
          </a:stretch>
        </p:blipFill>
        <p:spPr bwMode="auto">
          <a:xfrm>
            <a:off x="2743200" y="5257800"/>
            <a:ext cx="3084513" cy="43973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ScreenShot269.bmp"/>
          <p:cNvPicPr>
            <a:picLocks noChangeAspect="1"/>
          </p:cNvPicPr>
          <p:nvPr/>
        </p:nvPicPr>
        <p:blipFill>
          <a:blip r:embed="rId3" cstate="print"/>
          <a:srcRect/>
          <a:stretch>
            <a:fillRect/>
          </a:stretch>
        </p:blipFill>
        <p:spPr bwMode="auto">
          <a:xfrm>
            <a:off x="0" y="685800"/>
            <a:ext cx="9145588" cy="5157788"/>
          </a:xfrm>
          <a:prstGeom prst="rect">
            <a:avLst/>
          </a:prstGeom>
          <a:noFill/>
          <a:ln w="9525">
            <a:noFill/>
            <a:miter lim="800000"/>
            <a:headEnd/>
            <a:tailEnd/>
          </a:ln>
        </p:spPr>
      </p:pic>
      <p:sp>
        <p:nvSpPr>
          <p:cNvPr id="14339" name="TextBox 2"/>
          <p:cNvSpPr txBox="1">
            <a:spLocks noChangeArrowheads="1"/>
          </p:cNvSpPr>
          <p:nvPr/>
        </p:nvSpPr>
        <p:spPr bwMode="auto">
          <a:xfrm>
            <a:off x="1676400" y="6019800"/>
            <a:ext cx="6553200" cy="646113"/>
          </a:xfrm>
          <a:prstGeom prst="rect">
            <a:avLst/>
          </a:prstGeom>
          <a:noFill/>
          <a:ln w="9525">
            <a:noFill/>
            <a:miter lim="800000"/>
            <a:headEnd/>
            <a:tailEnd/>
          </a:ln>
        </p:spPr>
        <p:txBody>
          <a:bodyPr>
            <a:spAutoFit/>
          </a:bodyPr>
          <a:lstStyle/>
          <a:p>
            <a:r>
              <a:rPr lang="en-US">
                <a:solidFill>
                  <a:srgbClr val="C00000"/>
                </a:solidFill>
                <a:latin typeface="Calibri" pitchFamily="34" charset="0"/>
              </a:rPr>
              <a:t>Combine authorized access point for entity with </a:t>
            </a:r>
            <a:r>
              <a:rPr lang="en-US" i="1">
                <a:solidFill>
                  <a:srgbClr val="C00000"/>
                </a:solidFill>
                <a:latin typeface="Calibri" pitchFamily="34" charset="0"/>
              </a:rPr>
              <a:t>principal responsibility </a:t>
            </a:r>
            <a:r>
              <a:rPr lang="en-US">
                <a:solidFill>
                  <a:srgbClr val="C00000"/>
                </a:solidFill>
                <a:latin typeface="Calibri" pitchFamily="34" charset="0"/>
              </a:rPr>
              <a:t>with the preferred title for the work</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rtlCol="0">
            <a:normAutofit fontScale="90000"/>
          </a:bodyPr>
          <a:lstStyle/>
          <a:p>
            <a:pPr eaLnBrk="1" fontAlgn="auto" hangingPunct="1">
              <a:spcAft>
                <a:spcPts val="0"/>
              </a:spcAft>
              <a:defRPr/>
            </a:pPr>
            <a:r>
              <a:rPr lang="en-US" dirty="0" smtClean="0"/>
              <a:t>Info you’ve found</a:t>
            </a:r>
            <a:endParaRPr lang="en-US" dirty="0"/>
          </a:p>
        </p:txBody>
      </p:sp>
      <p:sp>
        <p:nvSpPr>
          <p:cNvPr id="3" name="Content Placeholder 2"/>
          <p:cNvSpPr>
            <a:spLocks noGrp="1"/>
          </p:cNvSpPr>
          <p:nvPr>
            <p:ph idx="1"/>
          </p:nvPr>
        </p:nvSpPr>
        <p:spPr>
          <a:xfrm>
            <a:off x="457200" y="1143000"/>
            <a:ext cx="8229600" cy="5410200"/>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t>Jim Bob and Michelle </a:t>
            </a:r>
            <a:r>
              <a:rPr lang="en-US" dirty="0" err="1" smtClean="0"/>
              <a:t>Duggar</a:t>
            </a:r>
            <a:r>
              <a:rPr lang="en-US" dirty="0" smtClean="0"/>
              <a:t> married July 21, 1984; first child, Joshua, was born March 3, 1988 </a:t>
            </a:r>
          </a:p>
          <a:p>
            <a:pPr eaLnBrk="1" fontAlgn="auto" hangingPunct="1">
              <a:spcAft>
                <a:spcPts val="0"/>
              </a:spcAft>
              <a:buFont typeface="Arial" pitchFamily="34" charset="0"/>
              <a:buChar char="•"/>
              <a:defRPr/>
            </a:pPr>
            <a:r>
              <a:rPr lang="en-US" dirty="0" smtClean="0"/>
              <a:t>No name authority for any family named </a:t>
            </a:r>
            <a:r>
              <a:rPr lang="en-US" dirty="0" err="1" smtClean="0"/>
              <a:t>Duggar</a:t>
            </a:r>
            <a:endParaRPr lang="en-US" dirty="0" smtClean="0"/>
          </a:p>
          <a:p>
            <a:pPr eaLnBrk="1" fontAlgn="auto" hangingPunct="1">
              <a:spcAft>
                <a:spcPts val="0"/>
              </a:spcAft>
              <a:buFont typeface="Arial" pitchFamily="34" charset="0"/>
              <a:buChar char="•"/>
              <a:defRPr/>
            </a:pPr>
            <a:r>
              <a:rPr lang="en-US" dirty="0" smtClean="0"/>
              <a:t>LCSH heading established:</a:t>
            </a:r>
          </a:p>
          <a:p>
            <a:pPr eaLnBrk="1" fontAlgn="auto" hangingPunct="1">
              <a:spcAft>
                <a:spcPts val="0"/>
              </a:spcAft>
              <a:buFont typeface="Arial" pitchFamily="34" charset="0"/>
              <a:buNone/>
              <a:defRPr/>
            </a:pPr>
            <a:r>
              <a:rPr lang="en-US" dirty="0" smtClean="0"/>
              <a:t>		100 3_ </a:t>
            </a:r>
            <a:r>
              <a:rPr lang="en-US" dirty="0" err="1" smtClean="0"/>
              <a:t>Dugger</a:t>
            </a:r>
            <a:r>
              <a:rPr lang="en-US" dirty="0" smtClean="0"/>
              <a:t> family</a:t>
            </a:r>
          </a:p>
          <a:p>
            <a:pPr eaLnBrk="1" fontAlgn="auto" hangingPunct="1">
              <a:spcAft>
                <a:spcPts val="0"/>
              </a:spcAft>
              <a:buFont typeface="Arial" pitchFamily="34" charset="0"/>
              <a:buNone/>
              <a:defRPr/>
            </a:pPr>
            <a:r>
              <a:rPr lang="en-US" dirty="0" smtClean="0"/>
              <a:t>		400 3_ </a:t>
            </a:r>
            <a:r>
              <a:rPr lang="en-US" dirty="0" err="1" smtClean="0"/>
              <a:t>Duggar</a:t>
            </a:r>
            <a:r>
              <a:rPr lang="en-US" dirty="0" smtClean="0"/>
              <a:t> family</a:t>
            </a:r>
          </a:p>
          <a:p>
            <a:pPr eaLnBrk="1" fontAlgn="auto" hangingPunct="1">
              <a:spcAft>
                <a:spcPts val="0"/>
              </a:spcAft>
              <a:buFont typeface="Arial" pitchFamily="34" charset="0"/>
              <a:buChar char="•"/>
              <a:defRPr/>
            </a:pPr>
            <a:r>
              <a:rPr lang="en-US" dirty="0" smtClean="0"/>
              <a:t>The </a:t>
            </a:r>
            <a:r>
              <a:rPr lang="en-US" dirty="0" err="1" smtClean="0"/>
              <a:t>Duggars</a:t>
            </a:r>
            <a:r>
              <a:rPr lang="en-US" dirty="0" smtClean="0"/>
              <a:t> live in </a:t>
            </a:r>
            <a:r>
              <a:rPr lang="en-US" dirty="0" err="1" smtClean="0"/>
              <a:t>Tontitown</a:t>
            </a:r>
            <a:r>
              <a:rPr lang="en-US" dirty="0" smtClean="0"/>
              <a:t>, Arkansas</a:t>
            </a:r>
          </a:p>
          <a:p>
            <a:pPr eaLnBrk="1" fontAlgn="auto" hangingPunct="1">
              <a:spcAft>
                <a:spcPts val="0"/>
              </a:spcAft>
              <a:buFont typeface="Arial" pitchFamily="34" charset="0"/>
              <a:buChar char="•"/>
              <a:defRPr/>
            </a:pPr>
            <a:r>
              <a:rPr lang="en-US" dirty="0" smtClean="0"/>
              <a:t>Authority records found:</a:t>
            </a:r>
          </a:p>
          <a:p>
            <a:pPr lvl="2" eaLnBrk="1" fontAlgn="auto" hangingPunct="1">
              <a:spcAft>
                <a:spcPts val="0"/>
              </a:spcAft>
              <a:buFont typeface="Arial" pitchFamily="34" charset="0"/>
              <a:buNone/>
              <a:defRPr/>
            </a:pPr>
            <a:r>
              <a:rPr lang="en-US" sz="3200" dirty="0" smtClean="0"/>
              <a:t>100 1_ </a:t>
            </a:r>
            <a:r>
              <a:rPr lang="en-US" sz="3200" dirty="0" err="1" smtClean="0"/>
              <a:t>Duggar</a:t>
            </a:r>
            <a:r>
              <a:rPr lang="en-US" sz="3200" dirty="0" smtClean="0"/>
              <a:t>, Jim Bob</a:t>
            </a:r>
          </a:p>
          <a:p>
            <a:pPr lvl="2" eaLnBrk="1" fontAlgn="auto" hangingPunct="1">
              <a:spcAft>
                <a:spcPts val="0"/>
              </a:spcAft>
              <a:buFont typeface="Arial" pitchFamily="34" charset="0"/>
              <a:buNone/>
              <a:defRPr/>
            </a:pPr>
            <a:r>
              <a:rPr lang="en-US" sz="3200" dirty="0" smtClean="0"/>
              <a:t>100 1_ </a:t>
            </a:r>
            <a:r>
              <a:rPr lang="en-US" sz="3200" dirty="0" err="1" smtClean="0"/>
              <a:t>Duggar</a:t>
            </a:r>
            <a:r>
              <a:rPr lang="en-US" sz="3200" dirty="0" smtClean="0"/>
              <a:t>, Michelle</a:t>
            </a:r>
          </a:p>
          <a:p>
            <a:pPr lvl="2" eaLnBrk="1" fontAlgn="auto" hangingPunct="1">
              <a:spcAft>
                <a:spcPts val="0"/>
              </a:spcAft>
              <a:buFont typeface="Arial" pitchFamily="34" charset="0"/>
              <a:buNone/>
              <a:defRPr/>
            </a:pPr>
            <a:r>
              <a:rPr lang="en-US" sz="3200" dirty="0" smtClean="0"/>
              <a:t>151 __ </a:t>
            </a:r>
            <a:r>
              <a:rPr lang="en-US" sz="3200" dirty="0" err="1" smtClean="0"/>
              <a:t>Tontitown</a:t>
            </a:r>
            <a:r>
              <a:rPr lang="en-US" sz="3200" dirty="0" smtClean="0"/>
              <a:t> (Ark.)</a:t>
            </a:r>
          </a:p>
          <a:p>
            <a:pPr lvl="1" eaLnBrk="1" fontAlgn="auto" hangingPunct="1">
              <a:spcAft>
                <a:spcPts val="0"/>
              </a:spcAft>
              <a:buFont typeface="Arial" pitchFamily="34" charset="0"/>
              <a:buNone/>
              <a:defRPr/>
            </a:pPr>
            <a:r>
              <a:rPr lang="en-US" sz="3200" dirty="0" smtClean="0"/>
              <a:t>		</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457200" y="274638"/>
            <a:ext cx="8382000" cy="1143000"/>
          </a:xfrm>
        </p:spPr>
        <p:txBody>
          <a:bodyPr/>
          <a:lstStyle/>
          <a:p>
            <a:pPr eaLnBrk="1" hangingPunct="1"/>
            <a:r>
              <a:rPr lang="en-US" smtClean="0"/>
              <a:t>Identify, if possible, the following:</a:t>
            </a:r>
          </a:p>
        </p:txBody>
      </p:sp>
      <p:sp>
        <p:nvSpPr>
          <p:cNvPr id="3" name="Content Placeholder 2"/>
          <p:cNvSpPr>
            <a:spLocks noGrp="1"/>
          </p:cNvSpPr>
          <p:nvPr>
            <p:ph idx="1"/>
          </p:nvPr>
        </p:nvSpPr>
        <p:spPr>
          <a:xfrm>
            <a:off x="457200" y="1600200"/>
            <a:ext cx="8458200" cy="4953000"/>
          </a:xfrm>
        </p:spPr>
        <p:txBody>
          <a:bodyPr rtlCol="0">
            <a:normAutofit lnSpcReduction="10000"/>
          </a:bodyPr>
          <a:lstStyle/>
          <a:p>
            <a:pPr eaLnBrk="1" fontAlgn="auto" hangingPunct="1">
              <a:spcAft>
                <a:spcPts val="0"/>
              </a:spcAft>
              <a:buFont typeface="Arial" pitchFamily="34" charset="0"/>
              <a:buNone/>
              <a:defRPr/>
            </a:pPr>
            <a:r>
              <a:rPr lang="en-US" dirty="0" smtClean="0"/>
              <a:t>Preferred name for the family:</a:t>
            </a:r>
          </a:p>
          <a:p>
            <a:pPr eaLnBrk="1" fontAlgn="auto" hangingPunct="1">
              <a:spcAft>
                <a:spcPts val="0"/>
              </a:spcAft>
              <a:buFont typeface="Arial" pitchFamily="34" charset="0"/>
              <a:buNone/>
              <a:defRPr/>
            </a:pPr>
            <a:r>
              <a:rPr lang="en-US" dirty="0" smtClean="0"/>
              <a:t>Type of family:</a:t>
            </a:r>
            <a:endParaRPr lang="en-US" dirty="0" smtClean="0">
              <a:solidFill>
                <a:srgbClr val="C00000"/>
              </a:solidFill>
            </a:endParaRPr>
          </a:p>
          <a:p>
            <a:pPr eaLnBrk="1" fontAlgn="auto" hangingPunct="1">
              <a:spcAft>
                <a:spcPts val="0"/>
              </a:spcAft>
              <a:buFont typeface="Arial" pitchFamily="34" charset="0"/>
              <a:buNone/>
              <a:defRPr/>
            </a:pPr>
            <a:r>
              <a:rPr lang="en-US" dirty="0" smtClean="0"/>
              <a:t>Date associated with the family:</a:t>
            </a:r>
            <a:endParaRPr lang="en-US" dirty="0" smtClean="0">
              <a:solidFill>
                <a:srgbClr val="C00000"/>
              </a:solidFill>
            </a:endParaRPr>
          </a:p>
          <a:p>
            <a:pPr eaLnBrk="1" fontAlgn="auto" hangingPunct="1">
              <a:spcAft>
                <a:spcPts val="0"/>
              </a:spcAft>
              <a:buFont typeface="Arial" pitchFamily="34" charset="0"/>
              <a:buNone/>
              <a:defRPr/>
            </a:pPr>
            <a:r>
              <a:rPr lang="en-US" dirty="0" smtClean="0"/>
              <a:t>Place associated with the family:</a:t>
            </a:r>
            <a:endParaRPr lang="en-US" dirty="0" smtClean="0">
              <a:solidFill>
                <a:srgbClr val="C00000"/>
              </a:solidFill>
            </a:endParaRPr>
          </a:p>
          <a:p>
            <a:pPr eaLnBrk="1" fontAlgn="auto" hangingPunct="1">
              <a:spcAft>
                <a:spcPts val="0"/>
              </a:spcAft>
              <a:buFont typeface="Arial" pitchFamily="34" charset="0"/>
              <a:buNone/>
              <a:defRPr/>
            </a:pPr>
            <a:r>
              <a:rPr lang="en-US" dirty="0" smtClean="0"/>
              <a:t>Prominent member of the family:</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dirty="0" smtClean="0"/>
              <a:t>Construct an authorized access point for the family using some or all of the attributes above:</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ctrTitle"/>
          </p:nvPr>
        </p:nvSpPr>
        <p:spPr/>
        <p:txBody>
          <a:bodyPr/>
          <a:lstStyle/>
          <a:p>
            <a:pPr eaLnBrk="1" hangingPunct="1"/>
            <a:r>
              <a:rPr lang="en-US" smtClean="0"/>
              <a:t>Corporate Body Access Points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RDA Chapter 11</a:t>
            </a:r>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mtClean="0"/>
              <a:t>Corporate Body Core Elements</a:t>
            </a:r>
          </a:p>
        </p:txBody>
      </p:sp>
      <p:sp>
        <p:nvSpPr>
          <p:cNvPr id="3" name="Content Placeholder 2"/>
          <p:cNvSpPr>
            <a:spLocks noGrp="1"/>
          </p:cNvSpPr>
          <p:nvPr>
            <p:ph idx="1"/>
          </p:nvPr>
        </p:nvSpPr>
        <p:spPr>
          <a:xfrm>
            <a:off x="457200" y="1447800"/>
            <a:ext cx="8229600" cy="5257800"/>
          </a:xfrm>
        </p:spPr>
        <p:txBody>
          <a:bodyPr rtlCol="0">
            <a:normAutofit fontScale="77500" lnSpcReduction="20000"/>
          </a:bodyPr>
          <a:lstStyle/>
          <a:p>
            <a:pPr eaLnBrk="1" fontAlgn="auto" hangingPunct="1">
              <a:spcAft>
                <a:spcPts val="0"/>
              </a:spcAft>
              <a:buFont typeface="Arial" pitchFamily="34" charset="0"/>
              <a:buChar char="•"/>
              <a:defRPr/>
            </a:pPr>
            <a:r>
              <a:rPr lang="en-US" dirty="0" smtClean="0"/>
              <a:t>Preferred name for the corporate body     </a:t>
            </a:r>
            <a:r>
              <a:rPr lang="en-US" sz="2600" dirty="0" smtClean="0">
                <a:solidFill>
                  <a:srgbClr val="C00000"/>
                </a:solidFill>
              </a:rPr>
              <a:t>MARC 110/111 $a</a:t>
            </a:r>
          </a:p>
          <a:p>
            <a:pPr eaLnBrk="1" fontAlgn="auto" hangingPunct="1">
              <a:spcAft>
                <a:spcPts val="0"/>
              </a:spcAft>
              <a:buFont typeface="Arial" pitchFamily="34" charset="0"/>
              <a:buChar char="•"/>
              <a:defRPr/>
            </a:pPr>
            <a:r>
              <a:rPr lang="en-US" dirty="0" smtClean="0"/>
              <a:t>Location of conference, etc.	</a:t>
            </a:r>
            <a:r>
              <a:rPr lang="en-US" sz="2600" dirty="0" smtClean="0">
                <a:solidFill>
                  <a:srgbClr val="C00000"/>
                </a:solidFill>
              </a:rPr>
              <a:t>MARC Authority 370 $e</a:t>
            </a:r>
          </a:p>
          <a:p>
            <a:pPr eaLnBrk="1" fontAlgn="auto" hangingPunct="1">
              <a:spcAft>
                <a:spcPts val="0"/>
              </a:spcAft>
              <a:buFont typeface="Arial" pitchFamily="34" charset="0"/>
              <a:buChar char="•"/>
              <a:defRPr/>
            </a:pPr>
            <a:r>
              <a:rPr lang="en-US" dirty="0" smtClean="0"/>
              <a:t>Date associated with the corporate body</a:t>
            </a:r>
          </a:p>
          <a:p>
            <a:pPr lvl="1" eaLnBrk="1" fontAlgn="auto" hangingPunct="1">
              <a:spcAft>
                <a:spcPts val="0"/>
              </a:spcAft>
              <a:buFont typeface="Arial" pitchFamily="34" charset="0"/>
              <a:buChar char="–"/>
              <a:defRPr/>
            </a:pPr>
            <a:r>
              <a:rPr lang="en-US" dirty="0" smtClean="0"/>
              <a:t>Date of conference, etc.		</a:t>
            </a:r>
            <a:r>
              <a:rPr lang="en-US" sz="2600" dirty="0" smtClean="0">
                <a:solidFill>
                  <a:srgbClr val="C00000"/>
                </a:solidFill>
              </a:rPr>
              <a:t>MARC Authority 046 $s $t</a:t>
            </a:r>
          </a:p>
          <a:p>
            <a:pPr lvl="1" eaLnBrk="1" fontAlgn="auto" hangingPunct="1">
              <a:spcAft>
                <a:spcPts val="0"/>
              </a:spcAft>
              <a:buFont typeface="Arial" pitchFamily="34" charset="0"/>
              <a:buChar char="–"/>
              <a:defRPr/>
            </a:pPr>
            <a:r>
              <a:rPr lang="en-US" dirty="0" smtClean="0"/>
              <a:t>Date of establishment		</a:t>
            </a:r>
            <a:r>
              <a:rPr lang="en-US" sz="2600" dirty="0" smtClean="0">
                <a:solidFill>
                  <a:srgbClr val="C00000"/>
                </a:solidFill>
              </a:rPr>
              <a:t>MARC Authority 046 $s</a:t>
            </a:r>
          </a:p>
          <a:p>
            <a:pPr lvl="1" eaLnBrk="1" fontAlgn="auto" hangingPunct="1">
              <a:spcAft>
                <a:spcPts val="0"/>
              </a:spcAft>
              <a:buFont typeface="Arial" pitchFamily="34" charset="0"/>
              <a:buChar char="–"/>
              <a:defRPr/>
            </a:pPr>
            <a:r>
              <a:rPr lang="en-US" dirty="0" smtClean="0"/>
              <a:t>Date of termination		</a:t>
            </a:r>
            <a:r>
              <a:rPr lang="en-US" sz="2600" dirty="0" smtClean="0">
                <a:solidFill>
                  <a:srgbClr val="C00000"/>
                </a:solidFill>
              </a:rPr>
              <a:t>MARC Authority 046 $t</a:t>
            </a:r>
          </a:p>
          <a:p>
            <a:pPr eaLnBrk="1" fontAlgn="auto" hangingPunct="1">
              <a:spcAft>
                <a:spcPts val="0"/>
              </a:spcAft>
              <a:buFont typeface="Arial" pitchFamily="34" charset="0"/>
              <a:buChar char="•"/>
              <a:defRPr/>
            </a:pPr>
            <a:r>
              <a:rPr lang="en-US" dirty="0" smtClean="0"/>
              <a:t>Associated institution (for conferences, etc., if the institution's name provides better identification than the local place name or if the local place name is unknown or cannot be readily determined)	</a:t>
            </a:r>
            <a:r>
              <a:rPr lang="en-US" sz="2600" dirty="0" smtClean="0">
                <a:solidFill>
                  <a:srgbClr val="C00000"/>
                </a:solidFill>
              </a:rPr>
              <a:t>MARC Authority 373</a:t>
            </a:r>
          </a:p>
          <a:p>
            <a:pPr eaLnBrk="1" fontAlgn="auto" hangingPunct="1">
              <a:spcAft>
                <a:spcPts val="0"/>
              </a:spcAft>
              <a:buFont typeface="Arial" pitchFamily="34" charset="0"/>
              <a:buChar char="•"/>
              <a:defRPr/>
            </a:pPr>
            <a:r>
              <a:rPr lang="en-US" dirty="0" smtClean="0"/>
              <a:t>Number of a conference, etc.  	</a:t>
            </a:r>
            <a:r>
              <a:rPr lang="en-US" sz="2600" dirty="0" smtClean="0">
                <a:solidFill>
                  <a:srgbClr val="C00000"/>
                </a:solidFill>
              </a:rPr>
              <a:t>MARC 110/111 $n</a:t>
            </a:r>
            <a:endParaRPr lang="en-US" sz="2600" dirty="0" smtClean="0"/>
          </a:p>
          <a:p>
            <a:pPr eaLnBrk="1" fontAlgn="auto" hangingPunct="1">
              <a:spcAft>
                <a:spcPts val="0"/>
              </a:spcAft>
              <a:buFont typeface="Arial" pitchFamily="34" charset="0"/>
              <a:buChar char="•"/>
              <a:defRPr/>
            </a:pPr>
            <a:r>
              <a:rPr lang="en-US" dirty="0" smtClean="0"/>
              <a:t>Other designation associated with the corporate body (for a body whose name does not convey the idea of a corporate body)		</a:t>
            </a:r>
            <a:r>
              <a:rPr lang="en-US" sz="2600" dirty="0" smtClean="0">
                <a:solidFill>
                  <a:srgbClr val="C00000"/>
                </a:solidFill>
              </a:rPr>
              <a:t>MARC Authority 368 $a</a:t>
            </a:r>
          </a:p>
          <a:p>
            <a:pPr eaLnBrk="1" fontAlgn="auto" hangingPunct="1">
              <a:spcAft>
                <a:spcPts val="0"/>
              </a:spcAft>
              <a:buFont typeface="Arial" pitchFamily="34" charset="0"/>
              <a:buChar char="•"/>
              <a:defRPr/>
            </a:pPr>
            <a:r>
              <a:rPr lang="en-US" dirty="0" smtClean="0"/>
              <a:t>Identifier for the corporate body</a:t>
            </a:r>
          </a:p>
          <a:p>
            <a:pPr eaLnBrk="1" fontAlgn="auto" hangingPunct="1">
              <a:spcAft>
                <a:spcPts val="0"/>
              </a:spcAft>
              <a:buFont typeface="Arial" pitchFamily="34" charset="0"/>
              <a:buNone/>
              <a:defRPr/>
            </a:pPr>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533400" y="0"/>
            <a:ext cx="8229600" cy="1143000"/>
          </a:xfrm>
        </p:spPr>
        <p:txBody>
          <a:bodyPr/>
          <a:lstStyle/>
          <a:p>
            <a:pPr eaLnBrk="1" hangingPunct="1"/>
            <a:r>
              <a:rPr lang="en-US" sz="4000" smtClean="0"/>
              <a:t>Corporate Body Core Elements</a:t>
            </a:r>
          </a:p>
        </p:txBody>
      </p:sp>
      <p:sp>
        <p:nvSpPr>
          <p:cNvPr id="3" name="Content Placeholder 2"/>
          <p:cNvSpPr>
            <a:spLocks noGrp="1"/>
          </p:cNvSpPr>
          <p:nvPr>
            <p:ph idx="1"/>
          </p:nvPr>
        </p:nvSpPr>
        <p:spPr>
          <a:xfrm>
            <a:off x="457200" y="1066800"/>
            <a:ext cx="8229600" cy="5791200"/>
          </a:xfrm>
        </p:spPr>
        <p:txBody>
          <a:bodyPr rtlCol="0">
            <a:normAutofit fontScale="62500" lnSpcReduction="20000"/>
          </a:bodyPr>
          <a:lstStyle/>
          <a:p>
            <a:pPr eaLnBrk="1" fontAlgn="auto" hangingPunct="1">
              <a:spcAft>
                <a:spcPts val="0"/>
              </a:spcAft>
              <a:buFont typeface="Arial" pitchFamily="34" charset="0"/>
              <a:buNone/>
              <a:defRPr/>
            </a:pPr>
            <a:r>
              <a:rPr lang="en-US" sz="3800" dirty="0" smtClean="0"/>
              <a:t>If the preferred name for corporate body is the same as or similar to a name by which another person, family, or corporate body is known, record as many of the additional identifying elements listed below as necessary to differentiate them. Record the elements either as parts of the authorized access point representing corporate body, or as separate elements, or as both.</a:t>
            </a:r>
          </a:p>
          <a:p>
            <a:pPr eaLnBrk="1" fontAlgn="auto" hangingPunct="1">
              <a:spcAft>
                <a:spcPts val="0"/>
              </a:spcAft>
              <a:buFont typeface="Arial" pitchFamily="34" charset="0"/>
              <a:buNone/>
              <a:defRPr/>
            </a:pPr>
            <a:endParaRPr lang="en-US" sz="3800" dirty="0" smtClean="0"/>
          </a:p>
          <a:p>
            <a:pPr eaLnBrk="1" fontAlgn="auto" hangingPunct="1">
              <a:spcAft>
                <a:spcPts val="0"/>
              </a:spcAft>
              <a:buFont typeface="Arial" pitchFamily="34" charset="0"/>
              <a:buChar char="•"/>
              <a:defRPr/>
            </a:pPr>
            <a:r>
              <a:rPr lang="en-US" sz="3800" dirty="0" smtClean="0"/>
              <a:t>Location of headquarters		</a:t>
            </a:r>
            <a:r>
              <a:rPr lang="en-US" sz="3500" dirty="0" smtClean="0">
                <a:solidFill>
                  <a:srgbClr val="C00000"/>
                </a:solidFill>
              </a:rPr>
              <a:t>MARC 370 $e</a:t>
            </a:r>
          </a:p>
          <a:p>
            <a:pPr eaLnBrk="1" fontAlgn="auto" hangingPunct="1">
              <a:spcAft>
                <a:spcPts val="0"/>
              </a:spcAft>
              <a:buFont typeface="Arial" pitchFamily="34" charset="0"/>
              <a:buChar char="•"/>
              <a:defRPr/>
            </a:pPr>
            <a:r>
              <a:rPr lang="en-US" sz="3800" dirty="0" smtClean="0"/>
              <a:t>Associated institution		</a:t>
            </a:r>
            <a:r>
              <a:rPr lang="en-US" sz="3500" dirty="0" smtClean="0">
                <a:solidFill>
                  <a:srgbClr val="C00000"/>
                </a:solidFill>
              </a:rPr>
              <a:t>MARC 373</a:t>
            </a:r>
          </a:p>
          <a:p>
            <a:pPr eaLnBrk="1" fontAlgn="auto" hangingPunct="1">
              <a:spcAft>
                <a:spcPts val="0"/>
              </a:spcAft>
              <a:buFont typeface="Arial" pitchFamily="34" charset="0"/>
              <a:buChar char="•"/>
              <a:defRPr/>
            </a:pPr>
            <a:r>
              <a:rPr lang="en-US" sz="3800" dirty="0" smtClean="0"/>
              <a:t>Other designation associated with the corporate body</a:t>
            </a:r>
          </a:p>
          <a:p>
            <a:pPr eaLnBrk="1" fontAlgn="auto" hangingPunct="1">
              <a:spcAft>
                <a:spcPts val="0"/>
              </a:spcAft>
              <a:buFont typeface="Arial" pitchFamily="34" charset="0"/>
              <a:buNone/>
              <a:defRPr/>
            </a:pPr>
            <a:r>
              <a:rPr lang="en-US" sz="3800" dirty="0" smtClean="0"/>
              <a:t>						</a:t>
            </a:r>
            <a:r>
              <a:rPr lang="en-US" sz="3500" dirty="0" smtClean="0">
                <a:solidFill>
                  <a:srgbClr val="C00000"/>
                </a:solidFill>
              </a:rPr>
              <a:t>MARC 368</a:t>
            </a:r>
            <a:endParaRPr lang="en-US" sz="3500" dirty="0">
              <a:solidFill>
                <a:srgbClr val="C00000"/>
              </a:solidFill>
            </a:endParaRPr>
          </a:p>
          <a:p>
            <a:pPr eaLnBrk="1" fontAlgn="auto" hangingPunct="1">
              <a:spcAft>
                <a:spcPts val="0"/>
              </a:spcAft>
              <a:buFont typeface="Arial" pitchFamily="34" charset="0"/>
              <a:buNone/>
              <a:defRPr/>
            </a:pPr>
            <a:endParaRPr lang="en-US" sz="3800" dirty="0" smtClean="0"/>
          </a:p>
          <a:p>
            <a:pPr eaLnBrk="1" fontAlgn="auto" hangingPunct="1">
              <a:spcAft>
                <a:spcPts val="0"/>
              </a:spcAft>
              <a:buFont typeface="Arial" pitchFamily="34" charset="0"/>
              <a:buNone/>
              <a:defRPr/>
            </a:pPr>
            <a:r>
              <a:rPr lang="en-US" sz="3800" dirty="0" smtClean="0"/>
              <a:t>LC-PCC PS: When recording an element to differentiate one person, family, or corporate body from another person, family, or corporate body with the same or a similar name, always add the element to the access point.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None/>
              <a:defRPr/>
            </a:pPr>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 descr="ScreenShot244.bmp"/>
          <p:cNvPicPr>
            <a:picLocks noChangeAspect="1"/>
          </p:cNvPicPr>
          <p:nvPr/>
        </p:nvPicPr>
        <p:blipFill>
          <a:blip r:embed="rId2" cstate="print"/>
          <a:srcRect/>
          <a:stretch>
            <a:fillRect/>
          </a:stretch>
        </p:blipFill>
        <p:spPr bwMode="auto">
          <a:xfrm>
            <a:off x="1371600" y="152400"/>
            <a:ext cx="6672263" cy="2397125"/>
          </a:xfrm>
          <a:prstGeom prst="rect">
            <a:avLst/>
          </a:prstGeom>
          <a:noFill/>
          <a:ln w="9525">
            <a:noFill/>
            <a:miter lim="800000"/>
            <a:headEnd/>
            <a:tailEnd/>
          </a:ln>
        </p:spPr>
      </p:pic>
      <p:pic>
        <p:nvPicPr>
          <p:cNvPr id="139267" name="Picture 2" descr="ScreenShot245.bmp"/>
          <p:cNvPicPr>
            <a:picLocks noChangeAspect="1"/>
          </p:cNvPicPr>
          <p:nvPr/>
        </p:nvPicPr>
        <p:blipFill>
          <a:blip r:embed="rId3" cstate="print"/>
          <a:srcRect/>
          <a:stretch>
            <a:fillRect/>
          </a:stretch>
        </p:blipFill>
        <p:spPr bwMode="auto">
          <a:xfrm>
            <a:off x="2286000" y="2524125"/>
            <a:ext cx="5608638" cy="4333875"/>
          </a:xfrm>
          <a:prstGeom prst="rect">
            <a:avLst/>
          </a:prstGeom>
          <a:noFill/>
          <a:ln w="9525">
            <a:noFill/>
            <a:miter lim="800000"/>
            <a:headEnd/>
            <a:tailEnd/>
          </a:ln>
        </p:spPr>
      </p:pic>
      <p:sp>
        <p:nvSpPr>
          <p:cNvPr id="139268" name="TextBox 3"/>
          <p:cNvSpPr txBox="1">
            <a:spLocks noChangeArrowheads="1"/>
          </p:cNvSpPr>
          <p:nvPr/>
        </p:nvSpPr>
        <p:spPr bwMode="auto">
          <a:xfrm>
            <a:off x="304800" y="4267200"/>
            <a:ext cx="2209800" cy="1200150"/>
          </a:xfrm>
          <a:prstGeom prst="rect">
            <a:avLst/>
          </a:prstGeom>
          <a:noFill/>
          <a:ln w="19050">
            <a:solidFill>
              <a:srgbClr val="C00000"/>
            </a:solidFill>
            <a:miter lim="800000"/>
            <a:headEnd/>
            <a:tailEnd/>
          </a:ln>
        </p:spPr>
        <p:txBody>
          <a:bodyPr>
            <a:spAutoFit/>
          </a:bodyPr>
          <a:lstStyle/>
          <a:p>
            <a:r>
              <a:rPr lang="en-US" b="1">
                <a:solidFill>
                  <a:srgbClr val="C00000"/>
                </a:solidFill>
                <a:latin typeface="Calibri" pitchFamily="34" charset="0"/>
              </a:rPr>
              <a:t>LC-PCC PS for 11.2.2.8. </a:t>
            </a:r>
            <a:r>
              <a:rPr lang="en-US" i="1">
                <a:solidFill>
                  <a:srgbClr val="C00000"/>
                </a:solidFill>
                <a:latin typeface="Calibri" pitchFamily="34" charset="0"/>
              </a:rPr>
              <a:t>LC practice for Alternative: </a:t>
            </a:r>
            <a:r>
              <a:rPr lang="en-US">
                <a:solidFill>
                  <a:srgbClr val="C00000"/>
                </a:solidFill>
                <a:latin typeface="Calibri" pitchFamily="34" charset="0"/>
              </a:rPr>
              <a:t>Apply the alternative.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 descr="ScreenShot161.bmp"/>
          <p:cNvPicPr>
            <a:picLocks noChangeAspect="1"/>
          </p:cNvPicPr>
          <p:nvPr/>
        </p:nvPicPr>
        <p:blipFill>
          <a:blip r:embed="rId2" cstate="print"/>
          <a:srcRect/>
          <a:stretch>
            <a:fillRect/>
          </a:stretch>
        </p:blipFill>
        <p:spPr bwMode="auto">
          <a:xfrm>
            <a:off x="685800" y="381000"/>
            <a:ext cx="8072438" cy="6143625"/>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ScreenShot366.bmp"/>
          <p:cNvPicPr>
            <a:picLocks noChangeAspect="1"/>
          </p:cNvPicPr>
          <p:nvPr/>
        </p:nvPicPr>
        <p:blipFill>
          <a:blip r:embed="rId2" cstate="print"/>
          <a:srcRect/>
          <a:stretch>
            <a:fillRect/>
          </a:stretch>
        </p:blipFill>
        <p:spPr bwMode="auto">
          <a:xfrm>
            <a:off x="914400" y="79375"/>
            <a:ext cx="7167563" cy="6778625"/>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3" descr="ScreenShot367.bmp"/>
          <p:cNvPicPr>
            <a:picLocks noChangeAspect="1"/>
          </p:cNvPicPr>
          <p:nvPr/>
        </p:nvPicPr>
        <p:blipFill>
          <a:blip r:embed="rId2" cstate="print"/>
          <a:srcRect/>
          <a:stretch>
            <a:fillRect/>
          </a:stretch>
        </p:blipFill>
        <p:spPr bwMode="auto">
          <a:xfrm>
            <a:off x="838200" y="0"/>
            <a:ext cx="7304088" cy="6881813"/>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ScreenShot171.bmp"/>
          <p:cNvPicPr>
            <a:picLocks noChangeAspect="1"/>
          </p:cNvPicPr>
          <p:nvPr/>
        </p:nvPicPr>
        <p:blipFill>
          <a:blip r:embed="rId2" cstate="print"/>
          <a:srcRect/>
          <a:stretch>
            <a:fillRect/>
          </a:stretch>
        </p:blipFill>
        <p:spPr bwMode="auto">
          <a:xfrm>
            <a:off x="0" y="177800"/>
            <a:ext cx="8691563" cy="66802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ScreenShot270.bmp"/>
          <p:cNvPicPr>
            <a:picLocks noChangeAspect="1"/>
          </p:cNvPicPr>
          <p:nvPr/>
        </p:nvPicPr>
        <p:blipFill>
          <a:blip r:embed="rId2" cstate="print"/>
          <a:srcRect/>
          <a:stretch>
            <a:fillRect/>
          </a:stretch>
        </p:blipFill>
        <p:spPr bwMode="auto">
          <a:xfrm>
            <a:off x="284163" y="381000"/>
            <a:ext cx="8859837" cy="5216525"/>
          </a:xfrm>
          <a:prstGeom prst="rect">
            <a:avLst/>
          </a:prstGeom>
          <a:noFill/>
          <a:ln w="9525">
            <a:noFill/>
            <a:miter lim="800000"/>
            <a:headEnd/>
            <a:tailEnd/>
          </a:ln>
        </p:spPr>
      </p:pic>
      <p:sp>
        <p:nvSpPr>
          <p:cNvPr id="15363" name="TextBox 2"/>
          <p:cNvSpPr txBox="1">
            <a:spLocks noChangeArrowheads="1"/>
          </p:cNvSpPr>
          <p:nvPr/>
        </p:nvSpPr>
        <p:spPr bwMode="auto">
          <a:xfrm>
            <a:off x="1066800" y="5791200"/>
            <a:ext cx="7315200" cy="923925"/>
          </a:xfrm>
          <a:prstGeom prst="rect">
            <a:avLst/>
          </a:prstGeom>
          <a:noFill/>
          <a:ln w="9525">
            <a:noFill/>
            <a:miter lim="800000"/>
            <a:headEnd/>
            <a:tailEnd/>
          </a:ln>
        </p:spPr>
        <p:txBody>
          <a:bodyPr>
            <a:spAutoFit/>
          </a:bodyPr>
          <a:lstStyle/>
          <a:p>
            <a:r>
              <a:rPr lang="en-US">
                <a:solidFill>
                  <a:srgbClr val="C00000"/>
                </a:solidFill>
                <a:latin typeface="Calibri" pitchFamily="34" charset="0"/>
              </a:rPr>
              <a:t>For moving image works the authorized access point is constructed using the preferred title only (and additions to distinguish it from other works with the same preferred title)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descr="ScreenShot246.bmp"/>
          <p:cNvPicPr>
            <a:picLocks noChangeAspect="1"/>
          </p:cNvPicPr>
          <p:nvPr/>
        </p:nvPicPr>
        <p:blipFill>
          <a:blip r:embed="rId2" cstate="print"/>
          <a:srcRect/>
          <a:stretch>
            <a:fillRect/>
          </a:stretch>
        </p:blipFill>
        <p:spPr bwMode="auto">
          <a:xfrm>
            <a:off x="1295400" y="152400"/>
            <a:ext cx="6705600" cy="6524625"/>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ScreenShot247.bmp"/>
          <p:cNvPicPr>
            <a:picLocks noChangeAspect="1"/>
          </p:cNvPicPr>
          <p:nvPr/>
        </p:nvPicPr>
        <p:blipFill>
          <a:blip r:embed="rId2" cstate="print"/>
          <a:srcRect/>
          <a:stretch>
            <a:fillRect/>
          </a:stretch>
        </p:blipFill>
        <p:spPr bwMode="auto">
          <a:xfrm>
            <a:off x="1600200" y="304800"/>
            <a:ext cx="6467475" cy="6296025"/>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ScreenShot248.bmp"/>
          <p:cNvPicPr>
            <a:picLocks noChangeAspect="1"/>
          </p:cNvPicPr>
          <p:nvPr/>
        </p:nvPicPr>
        <p:blipFill>
          <a:blip r:embed="rId2" cstate="print"/>
          <a:srcRect/>
          <a:stretch>
            <a:fillRect/>
          </a:stretch>
        </p:blipFill>
        <p:spPr bwMode="auto">
          <a:xfrm>
            <a:off x="1295400" y="304800"/>
            <a:ext cx="6894513" cy="6132513"/>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descr="ScreenShot369.bmp"/>
          <p:cNvPicPr>
            <a:picLocks noChangeAspect="1"/>
          </p:cNvPicPr>
          <p:nvPr/>
        </p:nvPicPr>
        <p:blipFill>
          <a:blip r:embed="rId2" cstate="print"/>
          <a:srcRect/>
          <a:stretch>
            <a:fillRect/>
          </a:stretch>
        </p:blipFill>
        <p:spPr bwMode="auto">
          <a:xfrm>
            <a:off x="1524000" y="6350"/>
            <a:ext cx="6573838" cy="685165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8" descr="ScreenShot249.bmp"/>
          <p:cNvPicPr>
            <a:picLocks noChangeAspect="1"/>
          </p:cNvPicPr>
          <p:nvPr/>
        </p:nvPicPr>
        <p:blipFill>
          <a:blip r:embed="rId2" cstate="print"/>
          <a:srcRect/>
          <a:stretch>
            <a:fillRect/>
          </a:stretch>
        </p:blipFill>
        <p:spPr bwMode="auto">
          <a:xfrm>
            <a:off x="1600200" y="0"/>
            <a:ext cx="5891213" cy="3863975"/>
          </a:xfrm>
          <a:prstGeom prst="rect">
            <a:avLst/>
          </a:prstGeom>
          <a:noFill/>
          <a:ln w="9525">
            <a:noFill/>
            <a:miter lim="800000"/>
            <a:headEnd/>
            <a:tailEnd/>
          </a:ln>
        </p:spPr>
      </p:pic>
      <p:pic>
        <p:nvPicPr>
          <p:cNvPr id="148483" name="Picture 9" descr="ScreenShot251.bmp"/>
          <p:cNvPicPr>
            <a:picLocks noChangeAspect="1"/>
          </p:cNvPicPr>
          <p:nvPr/>
        </p:nvPicPr>
        <p:blipFill>
          <a:blip r:embed="rId3" cstate="print"/>
          <a:srcRect/>
          <a:stretch>
            <a:fillRect/>
          </a:stretch>
        </p:blipFill>
        <p:spPr bwMode="auto">
          <a:xfrm>
            <a:off x="2286000" y="3908425"/>
            <a:ext cx="5189538" cy="2949575"/>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1" descr="ScreenShot252.bmp"/>
          <p:cNvPicPr>
            <a:picLocks noChangeAspect="1"/>
          </p:cNvPicPr>
          <p:nvPr/>
        </p:nvPicPr>
        <p:blipFill>
          <a:blip r:embed="rId2" cstate="print"/>
          <a:srcRect/>
          <a:stretch>
            <a:fillRect/>
          </a:stretch>
        </p:blipFill>
        <p:spPr bwMode="auto">
          <a:xfrm>
            <a:off x="1066800" y="228600"/>
            <a:ext cx="7096125" cy="6281738"/>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 descr="ScreenShot253.bmp"/>
          <p:cNvPicPr>
            <a:picLocks noChangeAspect="1"/>
          </p:cNvPicPr>
          <p:nvPr/>
        </p:nvPicPr>
        <p:blipFill>
          <a:blip r:embed="rId2" cstate="print"/>
          <a:srcRect/>
          <a:stretch>
            <a:fillRect/>
          </a:stretch>
        </p:blipFill>
        <p:spPr bwMode="auto">
          <a:xfrm>
            <a:off x="609600" y="533400"/>
            <a:ext cx="8021638" cy="5808663"/>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 descr="ScreenShot254.bmp"/>
          <p:cNvPicPr>
            <a:picLocks noChangeAspect="1"/>
          </p:cNvPicPr>
          <p:nvPr/>
        </p:nvPicPr>
        <p:blipFill>
          <a:blip r:embed="rId2" cstate="print"/>
          <a:srcRect/>
          <a:stretch>
            <a:fillRect/>
          </a:stretch>
        </p:blipFill>
        <p:spPr bwMode="auto">
          <a:xfrm>
            <a:off x="990600" y="228600"/>
            <a:ext cx="6865938" cy="6508750"/>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descr="ScreenShot153.bmp"/>
          <p:cNvPicPr>
            <a:picLocks noChangeAspect="1"/>
          </p:cNvPicPr>
          <p:nvPr/>
        </p:nvPicPr>
        <p:blipFill>
          <a:blip r:embed="rId2" cstate="print"/>
          <a:srcRect/>
          <a:stretch>
            <a:fillRect/>
          </a:stretch>
        </p:blipFill>
        <p:spPr bwMode="auto">
          <a:xfrm>
            <a:off x="685800" y="457200"/>
            <a:ext cx="8064500" cy="6005513"/>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ScreenShot255.bmp"/>
          <p:cNvPicPr>
            <a:picLocks noChangeAspect="1"/>
          </p:cNvPicPr>
          <p:nvPr/>
        </p:nvPicPr>
        <p:blipFill>
          <a:blip r:embed="rId2" cstate="print"/>
          <a:srcRect/>
          <a:stretch>
            <a:fillRect/>
          </a:stretch>
        </p:blipFill>
        <p:spPr bwMode="auto">
          <a:xfrm>
            <a:off x="457200" y="5029200"/>
            <a:ext cx="7508875" cy="1268413"/>
          </a:xfrm>
          <a:prstGeom prst="rect">
            <a:avLst/>
          </a:prstGeom>
          <a:noFill/>
          <a:ln w="9525">
            <a:noFill/>
            <a:miter lim="800000"/>
            <a:headEnd/>
            <a:tailEnd/>
          </a:ln>
        </p:spPr>
      </p:pic>
      <p:pic>
        <p:nvPicPr>
          <p:cNvPr id="153603" name="Picture 4" descr="ScreenShot256.bmp"/>
          <p:cNvPicPr>
            <a:picLocks noChangeAspect="1"/>
          </p:cNvPicPr>
          <p:nvPr/>
        </p:nvPicPr>
        <p:blipFill>
          <a:blip r:embed="rId3" cstate="print"/>
          <a:srcRect/>
          <a:stretch>
            <a:fillRect/>
          </a:stretch>
        </p:blipFill>
        <p:spPr bwMode="auto">
          <a:xfrm>
            <a:off x="304800" y="152400"/>
            <a:ext cx="8499475" cy="4438650"/>
          </a:xfrm>
          <a:prstGeom prst="rect">
            <a:avLst/>
          </a:prstGeom>
          <a:noFill/>
          <a:ln w="9525">
            <a:noFill/>
            <a:miter lim="800000"/>
            <a:headEnd/>
            <a:tailEnd/>
          </a:ln>
        </p:spPr>
      </p:pic>
      <p:cxnSp>
        <p:nvCxnSpPr>
          <p:cNvPr id="21" name="Straight Arrow Connector 20"/>
          <p:cNvCxnSpPr/>
          <p:nvPr/>
        </p:nvCxnSpPr>
        <p:spPr>
          <a:xfrm flipH="1">
            <a:off x="1143000" y="4038600"/>
            <a:ext cx="838200" cy="914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324600" y="5257800"/>
            <a:ext cx="7620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3276600" y="6248400"/>
            <a:ext cx="762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ScreenShot271.bmp"/>
          <p:cNvPicPr>
            <a:picLocks noChangeAspect="1"/>
          </p:cNvPicPr>
          <p:nvPr/>
        </p:nvPicPr>
        <p:blipFill>
          <a:blip r:embed="rId3" cstate="print"/>
          <a:srcRect/>
          <a:stretch>
            <a:fillRect/>
          </a:stretch>
        </p:blipFill>
        <p:spPr bwMode="auto">
          <a:xfrm>
            <a:off x="0" y="228600"/>
            <a:ext cx="7156450" cy="3078163"/>
          </a:xfrm>
          <a:prstGeom prst="rect">
            <a:avLst/>
          </a:prstGeom>
          <a:noFill/>
          <a:ln w="9525">
            <a:noFill/>
            <a:miter lim="800000"/>
            <a:headEnd/>
            <a:tailEnd/>
          </a:ln>
        </p:spPr>
      </p:pic>
      <p:pic>
        <p:nvPicPr>
          <p:cNvPr id="16387" name="Picture 2" descr="ScreenShot272.bmp"/>
          <p:cNvPicPr>
            <a:picLocks noChangeAspect="1"/>
          </p:cNvPicPr>
          <p:nvPr/>
        </p:nvPicPr>
        <p:blipFill>
          <a:blip r:embed="rId4" cstate="print"/>
          <a:srcRect/>
          <a:stretch>
            <a:fillRect/>
          </a:stretch>
        </p:blipFill>
        <p:spPr bwMode="auto">
          <a:xfrm>
            <a:off x="304800" y="3336925"/>
            <a:ext cx="6911975" cy="3521075"/>
          </a:xfrm>
          <a:prstGeom prst="rect">
            <a:avLst/>
          </a:prstGeom>
          <a:noFill/>
          <a:ln w="9525">
            <a:noFill/>
            <a:miter lim="800000"/>
            <a:headEnd/>
            <a:tailEnd/>
          </a:ln>
        </p:spPr>
      </p:pic>
      <p:sp>
        <p:nvSpPr>
          <p:cNvPr id="16388" name="TextBox 3"/>
          <p:cNvSpPr txBox="1">
            <a:spLocks noChangeArrowheads="1"/>
          </p:cNvSpPr>
          <p:nvPr/>
        </p:nvSpPr>
        <p:spPr bwMode="auto">
          <a:xfrm>
            <a:off x="7315200" y="457200"/>
            <a:ext cx="1676400" cy="2862263"/>
          </a:xfrm>
          <a:prstGeom prst="rect">
            <a:avLst/>
          </a:prstGeom>
          <a:noFill/>
          <a:ln w="9525">
            <a:noFill/>
            <a:miter lim="800000"/>
            <a:headEnd/>
            <a:tailEnd/>
          </a:ln>
        </p:spPr>
        <p:txBody>
          <a:bodyPr>
            <a:spAutoFit/>
          </a:bodyPr>
          <a:lstStyle/>
          <a:p>
            <a:r>
              <a:rPr lang="en-US">
                <a:solidFill>
                  <a:srgbClr val="C00000"/>
                </a:solidFill>
                <a:latin typeface="Calibri" pitchFamily="34" charset="0"/>
              </a:rPr>
              <a:t>If more than one entity has principal responsibility, use the first-named of the entities in the authorized access point for the work</a:t>
            </a:r>
          </a:p>
        </p:txBody>
      </p:sp>
      <p:sp>
        <p:nvSpPr>
          <p:cNvPr id="16389" name="TextBox 4"/>
          <p:cNvSpPr txBox="1">
            <a:spLocks noChangeArrowheads="1"/>
          </p:cNvSpPr>
          <p:nvPr/>
        </p:nvSpPr>
        <p:spPr bwMode="auto">
          <a:xfrm>
            <a:off x="7391400" y="3717925"/>
            <a:ext cx="1524000" cy="3140075"/>
          </a:xfrm>
          <a:prstGeom prst="rect">
            <a:avLst/>
          </a:prstGeom>
          <a:noFill/>
          <a:ln w="9525">
            <a:noFill/>
            <a:miter lim="800000"/>
            <a:headEnd/>
            <a:tailEnd/>
          </a:ln>
        </p:spPr>
        <p:txBody>
          <a:bodyPr>
            <a:spAutoFit/>
          </a:bodyPr>
          <a:lstStyle/>
          <a:p>
            <a:r>
              <a:rPr lang="en-US">
                <a:solidFill>
                  <a:srgbClr val="C00000"/>
                </a:solidFill>
                <a:latin typeface="Calibri" pitchFamily="34" charset="0"/>
              </a:rPr>
              <a:t>If more than one entity is involved, but no entity has principal responsibility, use the first-named entity in the authorized access point</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1" descr="ScreenShot257.bmp"/>
          <p:cNvPicPr>
            <a:picLocks noChangeAspect="1"/>
          </p:cNvPicPr>
          <p:nvPr/>
        </p:nvPicPr>
        <p:blipFill>
          <a:blip r:embed="rId2" cstate="print"/>
          <a:srcRect/>
          <a:stretch>
            <a:fillRect/>
          </a:stretch>
        </p:blipFill>
        <p:spPr bwMode="auto">
          <a:xfrm>
            <a:off x="533400" y="304800"/>
            <a:ext cx="7716838" cy="6380163"/>
          </a:xfrm>
          <a:prstGeom prst="rect">
            <a:avLst/>
          </a:prstGeom>
          <a:noFill/>
          <a:ln w="9525">
            <a:noFill/>
            <a:miter lim="800000"/>
            <a:headEnd/>
            <a:tailEnd/>
          </a:ln>
        </p:spPr>
      </p:pic>
      <p:cxnSp>
        <p:nvCxnSpPr>
          <p:cNvPr id="4" name="Straight Arrow Connector 3"/>
          <p:cNvCxnSpPr/>
          <p:nvPr/>
        </p:nvCxnSpPr>
        <p:spPr>
          <a:xfrm flipV="1">
            <a:off x="381000" y="4419600"/>
            <a:ext cx="838200" cy="228600"/>
          </a:xfrm>
          <a:prstGeom prst="straightConnector1">
            <a:avLst/>
          </a:prstGeom>
          <a:ln w="25400" cap="sq">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ScreenShot258.bmp"/>
          <p:cNvPicPr>
            <a:picLocks noChangeAspect="1"/>
          </p:cNvPicPr>
          <p:nvPr/>
        </p:nvPicPr>
        <p:blipFill>
          <a:blip r:embed="rId2" cstate="print"/>
          <a:srcRect/>
          <a:stretch>
            <a:fillRect/>
          </a:stretch>
        </p:blipFill>
        <p:spPr bwMode="auto">
          <a:xfrm>
            <a:off x="1600200" y="209550"/>
            <a:ext cx="6858000" cy="6648450"/>
          </a:xfrm>
          <a:prstGeom prst="rect">
            <a:avLst/>
          </a:prstGeom>
          <a:noFill/>
          <a:ln w="9525">
            <a:noFill/>
            <a:miter lim="800000"/>
            <a:headEnd/>
            <a:tailEnd/>
          </a:ln>
        </p:spPr>
      </p:pic>
      <p:sp>
        <p:nvSpPr>
          <p:cNvPr id="155651" name="TextBox 3"/>
          <p:cNvSpPr txBox="1">
            <a:spLocks noChangeArrowheads="1"/>
          </p:cNvSpPr>
          <p:nvPr/>
        </p:nvSpPr>
        <p:spPr bwMode="auto">
          <a:xfrm>
            <a:off x="304800" y="533400"/>
            <a:ext cx="1600200" cy="1200150"/>
          </a:xfrm>
          <a:prstGeom prst="rect">
            <a:avLst/>
          </a:prstGeom>
          <a:noFill/>
          <a:ln w="9525">
            <a:noFill/>
            <a:miter lim="800000"/>
            <a:headEnd/>
            <a:tailEnd/>
          </a:ln>
        </p:spPr>
        <p:txBody>
          <a:bodyPr>
            <a:spAutoFit/>
          </a:bodyPr>
          <a:lstStyle/>
          <a:p>
            <a:r>
              <a:rPr lang="en-US">
                <a:latin typeface="Calibri" pitchFamily="34" charset="0"/>
              </a:rPr>
              <a:t>11.3.2 Location of Conference, Etc.</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 descr="ScreenShot158.bmp"/>
          <p:cNvPicPr>
            <a:picLocks noChangeAspect="1"/>
          </p:cNvPicPr>
          <p:nvPr/>
        </p:nvPicPr>
        <p:blipFill>
          <a:blip r:embed="rId2" cstate="print"/>
          <a:srcRect/>
          <a:stretch>
            <a:fillRect/>
          </a:stretch>
        </p:blipFill>
        <p:spPr bwMode="auto">
          <a:xfrm>
            <a:off x="0" y="228600"/>
            <a:ext cx="8483600" cy="6467475"/>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descr="ScreenShot159.bmp"/>
          <p:cNvPicPr>
            <a:picLocks noChangeAspect="1"/>
          </p:cNvPicPr>
          <p:nvPr/>
        </p:nvPicPr>
        <p:blipFill>
          <a:blip r:embed="rId2" cstate="print"/>
          <a:srcRect/>
          <a:stretch>
            <a:fillRect/>
          </a:stretch>
        </p:blipFill>
        <p:spPr bwMode="auto">
          <a:xfrm>
            <a:off x="152400" y="1143000"/>
            <a:ext cx="8797925" cy="4567238"/>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ScreenShot160.bmp"/>
          <p:cNvPicPr>
            <a:picLocks noChangeAspect="1"/>
          </p:cNvPicPr>
          <p:nvPr/>
        </p:nvPicPr>
        <p:blipFill>
          <a:blip r:embed="rId2" cstate="print"/>
          <a:srcRect/>
          <a:stretch>
            <a:fillRect/>
          </a:stretch>
        </p:blipFill>
        <p:spPr bwMode="auto">
          <a:xfrm>
            <a:off x="304800" y="609600"/>
            <a:ext cx="8448675" cy="577850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ScreenShot178.bmp"/>
          <p:cNvPicPr>
            <a:picLocks noChangeAspect="1"/>
          </p:cNvPicPr>
          <p:nvPr/>
        </p:nvPicPr>
        <p:blipFill>
          <a:blip r:embed="rId2" cstate="print"/>
          <a:srcRect/>
          <a:stretch>
            <a:fillRect/>
          </a:stretch>
        </p:blipFill>
        <p:spPr bwMode="auto">
          <a:xfrm>
            <a:off x="152400" y="228600"/>
            <a:ext cx="8397875" cy="6362700"/>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creenShot181.bmp"/>
          <p:cNvPicPr>
            <a:picLocks noChangeAspect="1"/>
          </p:cNvPicPr>
          <p:nvPr/>
        </p:nvPicPr>
        <p:blipFill>
          <a:blip r:embed="rId2" cstate="print"/>
          <a:srcRect/>
          <a:stretch>
            <a:fillRect/>
          </a:stretch>
        </p:blipFill>
        <p:spPr bwMode="auto">
          <a:xfrm>
            <a:off x="1143000" y="457200"/>
            <a:ext cx="6834188" cy="5786438"/>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ScreenShot180.bmp"/>
          <p:cNvPicPr>
            <a:picLocks noChangeAspect="1"/>
          </p:cNvPicPr>
          <p:nvPr/>
        </p:nvPicPr>
        <p:blipFill>
          <a:blip r:embed="rId2" cstate="print"/>
          <a:srcRect/>
          <a:stretch>
            <a:fillRect/>
          </a:stretch>
        </p:blipFill>
        <p:spPr bwMode="auto">
          <a:xfrm>
            <a:off x="1143000" y="152400"/>
            <a:ext cx="6851650" cy="6502400"/>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 descr="ScreenShot182.bmp"/>
          <p:cNvPicPr>
            <a:picLocks noChangeAspect="1"/>
          </p:cNvPicPr>
          <p:nvPr/>
        </p:nvPicPr>
        <p:blipFill>
          <a:blip r:embed="rId2" cstate="print"/>
          <a:srcRect/>
          <a:stretch>
            <a:fillRect/>
          </a:stretch>
        </p:blipFill>
        <p:spPr bwMode="auto">
          <a:xfrm>
            <a:off x="381000" y="914400"/>
            <a:ext cx="8431213" cy="5254625"/>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457200" y="82550"/>
            <a:ext cx="8229600" cy="762000"/>
          </a:xfrm>
        </p:spPr>
        <p:txBody>
          <a:bodyPr/>
          <a:lstStyle/>
          <a:p>
            <a:pPr eaLnBrk="1" hangingPunct="1"/>
            <a:r>
              <a:rPr lang="en-US" sz="3400" smtClean="0"/>
              <a:t>Conferences, Congresses, Fairs, Festivals, etc.</a:t>
            </a:r>
          </a:p>
        </p:txBody>
      </p:sp>
      <p:sp>
        <p:nvSpPr>
          <p:cNvPr id="31747" name="Content Placeholder 8"/>
          <p:cNvSpPr>
            <a:spLocks noGrp="1"/>
          </p:cNvSpPr>
          <p:nvPr>
            <p:ph sz="half" idx="2"/>
          </p:nvPr>
        </p:nvSpPr>
        <p:spPr>
          <a:xfrm>
            <a:off x="304800" y="838200"/>
            <a:ext cx="8458200" cy="5867400"/>
          </a:xfrm>
        </p:spPr>
        <p:txBody>
          <a:bodyPr rtlCol="0">
            <a:normAutofit lnSpcReduction="10000"/>
          </a:bodyPr>
          <a:lstStyle/>
          <a:p>
            <a:pPr eaLnBrk="1" fontAlgn="auto" hangingPunct="1">
              <a:spcAft>
                <a:spcPts val="0"/>
              </a:spcAft>
              <a:buFont typeface="Arial" charset="0"/>
              <a:buNone/>
              <a:defRPr/>
            </a:pPr>
            <a:r>
              <a:rPr lang="en-US" sz="2800" smtClean="0"/>
              <a:t>Only a single instruction for preferred name of all of these entities in RDA (11.2.2.11) and for additions to the name (11.13.1.8), resulting in the following changes:</a:t>
            </a:r>
          </a:p>
          <a:p>
            <a:pPr eaLnBrk="1" fontAlgn="auto" hangingPunct="1">
              <a:spcAft>
                <a:spcPts val="0"/>
              </a:spcAft>
              <a:buFont typeface="Arial" pitchFamily="34" charset="0"/>
              <a:buChar char="•"/>
              <a:defRPr/>
            </a:pPr>
            <a:r>
              <a:rPr lang="en-US" sz="2800" smtClean="0"/>
              <a:t>Frequency included in preferred name of conferences, congresses, etc.</a:t>
            </a:r>
          </a:p>
          <a:p>
            <a:pPr eaLnBrk="1" fontAlgn="auto" hangingPunct="1">
              <a:spcAft>
                <a:spcPts val="0"/>
              </a:spcAft>
              <a:buFont typeface="Arial" pitchFamily="34" charset="0"/>
              <a:buChar char="•"/>
              <a:defRPr/>
            </a:pPr>
            <a:r>
              <a:rPr lang="en-US" sz="2800" smtClean="0"/>
              <a:t>Year of convocation omitted from preferred name of exhibitions, fairs, festivals, etc.</a:t>
            </a:r>
          </a:p>
          <a:p>
            <a:pPr eaLnBrk="1" fontAlgn="auto" hangingPunct="1">
              <a:spcAft>
                <a:spcPts val="0"/>
              </a:spcAft>
              <a:buFont typeface="Arial" pitchFamily="34" charset="0"/>
              <a:buChar char="•"/>
              <a:defRPr/>
            </a:pPr>
            <a:r>
              <a:rPr lang="en-US" sz="2800" smtClean="0"/>
              <a:t>Year of convocation added in qualifier in authorized access points for exhibitions, fairs, festivals, etc. (11.13.1.8)</a:t>
            </a:r>
          </a:p>
          <a:p>
            <a:pPr eaLnBrk="1" fontAlgn="auto" hangingPunct="1">
              <a:spcAft>
                <a:spcPts val="0"/>
              </a:spcAft>
              <a:buFont typeface="Arial" pitchFamily="34" charset="0"/>
              <a:buChar char="•"/>
              <a:defRPr/>
            </a:pPr>
            <a:r>
              <a:rPr lang="en-US" sz="2800" smtClean="0"/>
              <a:t>Location added in qualifier in authorized access points even if it is also in the preferred name (11.13.1.8)</a:t>
            </a:r>
          </a:p>
        </p:txBody>
      </p:sp>
      <p:sp>
        <p:nvSpPr>
          <p:cNvPr id="5" name="Slide Number Placeholder 4"/>
          <p:cNvSpPr>
            <a:spLocks noGrp="1"/>
          </p:cNvSpPr>
          <p:nvPr>
            <p:ph type="sldNum" sz="quarter" idx="12"/>
          </p:nvPr>
        </p:nvSpPr>
        <p:spPr/>
        <p:txBody>
          <a:bodyPr/>
          <a:lstStyle/>
          <a:p>
            <a:pPr>
              <a:defRPr/>
            </a:pPr>
            <a:fld id="{A03D47FF-7267-4A80-B300-FA01ACAEB26E}" type="slidenum">
              <a:rPr lang="en-US"/>
              <a:pPr>
                <a:defRPr/>
              </a:pPr>
              <a:t>159</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3"/>
          </a:xfrm>
        </p:spPr>
        <p:txBody>
          <a:bodyPr rtlCol="0">
            <a:normAutofit fontScale="90000"/>
          </a:bodyPr>
          <a:lstStyle/>
          <a:p>
            <a:pPr eaLnBrk="1" fontAlgn="auto" hangingPunct="1">
              <a:spcAft>
                <a:spcPts val="0"/>
              </a:spcAft>
              <a:defRPr/>
            </a:pPr>
            <a:r>
              <a:rPr lang="en-US" dirty="0" smtClean="0"/>
              <a:t>Corporate Bodies as Creators</a:t>
            </a:r>
            <a:endParaRPr lang="en-US" dirty="0"/>
          </a:p>
        </p:txBody>
      </p:sp>
      <p:sp>
        <p:nvSpPr>
          <p:cNvPr id="3" name="Content Placeholder 2"/>
          <p:cNvSpPr>
            <a:spLocks noGrp="1"/>
          </p:cNvSpPr>
          <p:nvPr>
            <p:ph idx="1"/>
          </p:nvPr>
        </p:nvSpPr>
        <p:spPr>
          <a:xfrm>
            <a:off x="304800" y="838200"/>
            <a:ext cx="8534400" cy="5135563"/>
          </a:xfrm>
        </p:spPr>
        <p:txBody>
          <a:bodyPr rtlCol="0">
            <a:noAutofit/>
          </a:bodyPr>
          <a:lstStyle/>
          <a:p>
            <a:pPr eaLnBrk="1" fontAlgn="auto" hangingPunct="1">
              <a:spcAft>
                <a:spcPts val="0"/>
              </a:spcAft>
              <a:buFont typeface="Arial" pitchFamily="34" charset="0"/>
              <a:buNone/>
              <a:defRPr/>
            </a:pPr>
            <a:r>
              <a:rPr lang="en-US" sz="1900" dirty="0" smtClean="0"/>
              <a:t>19.2.1.1.1  Corporate bodies are considered to be creators when they are responsible for originating, issuing, or causing to be issued, works that fall into one or more of the following categories:</a:t>
            </a:r>
          </a:p>
          <a:p>
            <a:pPr marL="457200" indent="-457200" eaLnBrk="1" fontAlgn="auto" hangingPunct="1">
              <a:spcAft>
                <a:spcPts val="0"/>
              </a:spcAft>
              <a:buFont typeface="Arial" pitchFamily="34" charset="0"/>
              <a:buNone/>
              <a:defRPr/>
            </a:pPr>
            <a:r>
              <a:rPr lang="en-US" sz="1900" dirty="0" smtClean="0"/>
              <a:t>a)   works of an administrative nature dealing with any of the following aspects of the body itself:</a:t>
            </a:r>
          </a:p>
          <a:p>
            <a:pPr eaLnBrk="1" fontAlgn="auto" hangingPunct="1">
              <a:spcAft>
                <a:spcPts val="0"/>
              </a:spcAft>
              <a:buFont typeface="Arial" pitchFamily="34" charset="0"/>
              <a:buNone/>
              <a:defRPr/>
            </a:pPr>
            <a:r>
              <a:rPr lang="en-US" sz="1900" dirty="0" smtClean="0"/>
              <a:t>	</a:t>
            </a:r>
            <a:r>
              <a:rPr lang="en-US" sz="1900" dirty="0" err="1" smtClean="0"/>
              <a:t>i</a:t>
            </a:r>
            <a:r>
              <a:rPr lang="en-US" sz="1900" dirty="0" smtClean="0"/>
              <a:t>)  its internal policies, procedures, finances, and/or operations </a:t>
            </a:r>
            <a:r>
              <a:rPr lang="en-US" sz="1900" i="1" dirty="0" smtClean="0"/>
              <a:t>or</a:t>
            </a:r>
            <a:r>
              <a:rPr lang="en-US" sz="1900" dirty="0" smtClean="0"/>
              <a:t> </a:t>
            </a:r>
          </a:p>
          <a:p>
            <a:pPr eaLnBrk="1" fontAlgn="auto" hangingPunct="1">
              <a:spcAft>
                <a:spcPts val="0"/>
              </a:spcAft>
              <a:buFont typeface="Arial" pitchFamily="34" charset="0"/>
              <a:buNone/>
              <a:defRPr/>
            </a:pPr>
            <a:r>
              <a:rPr lang="en-US" sz="1900" dirty="0" smtClean="0"/>
              <a:t>	ii)  its officers, staff, and/or membership (e.g., directories) </a:t>
            </a:r>
            <a:r>
              <a:rPr lang="en-US" sz="1900" i="1" dirty="0" smtClean="0"/>
              <a:t>or</a:t>
            </a:r>
            <a:r>
              <a:rPr lang="en-US" sz="1900" dirty="0" smtClean="0"/>
              <a:t> </a:t>
            </a:r>
          </a:p>
          <a:p>
            <a:pPr eaLnBrk="1" fontAlgn="auto" hangingPunct="1">
              <a:spcAft>
                <a:spcPts val="0"/>
              </a:spcAft>
              <a:buFont typeface="Arial" pitchFamily="34" charset="0"/>
              <a:buNone/>
              <a:defRPr/>
            </a:pPr>
            <a:r>
              <a:rPr lang="en-US" sz="1900" dirty="0" smtClean="0"/>
              <a:t>	iii)  its resources (e.g., catalogues, inventories)</a:t>
            </a:r>
          </a:p>
          <a:p>
            <a:pPr marL="457200" indent="-457200" eaLnBrk="1" fontAlgn="auto" hangingPunct="1">
              <a:spcAft>
                <a:spcPts val="0"/>
              </a:spcAft>
              <a:buFont typeface="Arial" pitchFamily="34" charset="0"/>
              <a:buNone/>
              <a:defRPr/>
            </a:pPr>
            <a:r>
              <a:rPr lang="en-US" sz="1900" dirty="0" smtClean="0"/>
              <a:t>b)   works that record the collective thought of the body (e.g., reports of commissions, committees; official statements of position on external policies, standards)</a:t>
            </a:r>
          </a:p>
          <a:p>
            <a:pPr marL="457200" indent="-457200" eaLnBrk="1" fontAlgn="auto" hangingPunct="1">
              <a:spcAft>
                <a:spcPts val="0"/>
              </a:spcAft>
              <a:buFont typeface="Arial" pitchFamily="34" charset="0"/>
              <a:buNone/>
              <a:defRPr/>
            </a:pPr>
            <a:r>
              <a:rPr lang="en-US" sz="1900" dirty="0" smtClean="0"/>
              <a:t>c)   works that report the collective activity of </a:t>
            </a:r>
          </a:p>
          <a:p>
            <a:pPr marL="457200" indent="-457200" eaLnBrk="1" fontAlgn="auto" hangingPunct="1">
              <a:spcAft>
                <a:spcPts val="0"/>
              </a:spcAft>
              <a:buFont typeface="Arial" pitchFamily="34" charset="0"/>
              <a:buNone/>
              <a:defRPr/>
            </a:pPr>
            <a:r>
              <a:rPr lang="en-US" sz="1900" dirty="0" smtClean="0"/>
              <a:t>        </a:t>
            </a:r>
            <a:r>
              <a:rPr lang="en-US" sz="1900" dirty="0" err="1" smtClean="0"/>
              <a:t>i</a:t>
            </a:r>
            <a:r>
              <a:rPr lang="en-US" sz="1900" dirty="0" smtClean="0"/>
              <a:t>)  a conference (e.g., proceedings, collected papers) </a:t>
            </a:r>
            <a:r>
              <a:rPr lang="en-US" sz="1900" i="1" dirty="0" smtClean="0"/>
              <a:t>or</a:t>
            </a:r>
            <a:r>
              <a:rPr lang="en-US" sz="1900" dirty="0" smtClean="0"/>
              <a:t> </a:t>
            </a:r>
          </a:p>
          <a:p>
            <a:pPr eaLnBrk="1" fontAlgn="auto" hangingPunct="1">
              <a:spcAft>
                <a:spcPts val="0"/>
              </a:spcAft>
              <a:buFont typeface="Arial" pitchFamily="34" charset="0"/>
              <a:buNone/>
              <a:defRPr/>
            </a:pPr>
            <a:r>
              <a:rPr lang="en-US" sz="1900" dirty="0" smtClean="0"/>
              <a:t>	 ii)  an expedition (e.g., results of exploration, investigation) </a:t>
            </a:r>
            <a:r>
              <a:rPr lang="en-US" sz="1900" i="1" dirty="0" smtClean="0"/>
              <a:t>or</a:t>
            </a:r>
            <a:r>
              <a:rPr lang="en-US" sz="1900" dirty="0" smtClean="0"/>
              <a:t> </a:t>
            </a:r>
          </a:p>
          <a:p>
            <a:pPr eaLnBrk="1" fontAlgn="auto" hangingPunct="1">
              <a:spcAft>
                <a:spcPts val="0"/>
              </a:spcAft>
              <a:buFont typeface="Arial" pitchFamily="34" charset="0"/>
              <a:buNone/>
              <a:defRPr/>
            </a:pPr>
            <a:r>
              <a:rPr lang="en-US" sz="1900" dirty="0" smtClean="0"/>
              <a:t>	iii)  an event (e.g., an exhibition, fair, festival, </a:t>
            </a:r>
            <a:r>
              <a:rPr lang="en-US" sz="1900" dirty="0" smtClean="0">
                <a:solidFill>
                  <a:srgbClr val="FF0000"/>
                </a:solidFill>
              </a:rPr>
              <a:t>hearing</a:t>
            </a:r>
            <a:r>
              <a:rPr lang="en-US" sz="1900" dirty="0" smtClean="0"/>
              <a:t>) falling within the definition</a:t>
            </a:r>
          </a:p>
          <a:p>
            <a:pPr eaLnBrk="1" fontAlgn="auto" hangingPunct="1">
              <a:spcAft>
                <a:spcPts val="0"/>
              </a:spcAft>
              <a:buFont typeface="Arial" pitchFamily="34" charset="0"/>
              <a:buNone/>
              <a:defRPr/>
            </a:pPr>
            <a:r>
              <a:rPr lang="en-US" sz="1900" dirty="0" smtClean="0"/>
              <a:t>	      of a corporate body (see 18.1.2)</a:t>
            </a:r>
          </a:p>
          <a:p>
            <a:pPr eaLnBrk="1" fontAlgn="auto" hangingPunct="1">
              <a:spcAft>
                <a:spcPts val="0"/>
              </a:spcAft>
              <a:buFont typeface="Arial" pitchFamily="34" charset="0"/>
              <a:buNone/>
              <a:defRPr/>
            </a:pPr>
            <a:r>
              <a:rPr lang="en-US" sz="1900" dirty="0" smtClean="0"/>
              <a:t>	provided that the conference, expedition, or event is named in the resource being described</a:t>
            </a:r>
          </a:p>
          <a:p>
            <a:pPr marL="457200" indent="-457200" eaLnBrk="1" fontAlgn="auto" hangingPunct="1">
              <a:spcAft>
                <a:spcPts val="0"/>
              </a:spcAft>
              <a:buFont typeface="Arial" pitchFamily="34" charset="0"/>
              <a:buAutoNum type="alphaLcParenR"/>
              <a:defRPr/>
            </a:pPr>
            <a:endParaRPr lang="en-US" sz="2000"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457200" y="0"/>
            <a:ext cx="8229600" cy="762000"/>
          </a:xfrm>
        </p:spPr>
        <p:txBody>
          <a:bodyPr/>
          <a:lstStyle/>
          <a:p>
            <a:pPr eaLnBrk="1" hangingPunct="1"/>
            <a:r>
              <a:rPr lang="en-US" sz="3400" smtClean="0"/>
              <a:t>Conferences, Congresses, Fairs, Festivals, etc.</a:t>
            </a:r>
          </a:p>
        </p:txBody>
      </p:sp>
      <p:sp>
        <p:nvSpPr>
          <p:cNvPr id="164867" name="Text Placeholder 2"/>
          <p:cNvSpPr>
            <a:spLocks noGrp="1"/>
          </p:cNvSpPr>
          <p:nvPr>
            <p:ph type="body" idx="1"/>
          </p:nvPr>
        </p:nvSpPr>
        <p:spPr>
          <a:xfrm>
            <a:off x="304800" y="457200"/>
            <a:ext cx="4040188" cy="639763"/>
          </a:xfrm>
        </p:spPr>
        <p:txBody>
          <a:bodyPr/>
          <a:lstStyle/>
          <a:p>
            <a:pPr algn="ctr" eaLnBrk="1" hangingPunct="1"/>
            <a:r>
              <a:rPr lang="en-US" smtClean="0"/>
              <a:t>AACR2  24.7A1, 24.8B1</a:t>
            </a:r>
          </a:p>
        </p:txBody>
      </p:sp>
      <p:sp>
        <p:nvSpPr>
          <p:cNvPr id="164868" name="Content Placeholder 3"/>
          <p:cNvSpPr>
            <a:spLocks noGrp="1"/>
          </p:cNvSpPr>
          <p:nvPr>
            <p:ph sz="half" idx="2"/>
          </p:nvPr>
        </p:nvSpPr>
        <p:spPr>
          <a:xfrm>
            <a:off x="228600" y="1143000"/>
            <a:ext cx="4114800" cy="5715000"/>
          </a:xfrm>
        </p:spPr>
        <p:txBody>
          <a:bodyPr tIns="91440" bIns="274320"/>
          <a:lstStyle/>
          <a:p>
            <a:pPr eaLnBrk="1" hangingPunct="1">
              <a:buFont typeface="Arial" charset="0"/>
              <a:buNone/>
            </a:pPr>
            <a:r>
              <a:rPr lang="en-US" sz="2200" smtClean="0"/>
              <a:t>Comparative Canadian Literature Conference</a:t>
            </a:r>
          </a:p>
          <a:p>
            <a:pPr eaLnBrk="1" hangingPunct="1">
              <a:buFont typeface="Arial" charset="0"/>
              <a:buNone/>
            </a:pPr>
            <a:r>
              <a:rPr lang="en-US" sz="2200" smtClean="0"/>
              <a:t>Symposium on Active Control of Vibration and Noise</a:t>
            </a:r>
          </a:p>
          <a:p>
            <a:pPr eaLnBrk="1" hangingPunct="1">
              <a:buFont typeface="Arial" charset="0"/>
              <a:buNone/>
            </a:pPr>
            <a:r>
              <a:rPr lang="en-US" sz="2200" smtClean="0"/>
              <a:t>Jean Piaget Society. Meeting</a:t>
            </a:r>
          </a:p>
          <a:p>
            <a:pPr eaLnBrk="1" hangingPunct="1">
              <a:buFont typeface="Arial" charset="0"/>
              <a:buNone/>
            </a:pPr>
            <a:r>
              <a:rPr lang="fr-FR" sz="2200" smtClean="0"/>
              <a:t>Expo 86 (Vancouver, B.C.)</a:t>
            </a:r>
          </a:p>
          <a:p>
            <a:pPr eaLnBrk="1" hangingPunct="1">
              <a:spcBef>
                <a:spcPts val="600"/>
              </a:spcBef>
              <a:buFont typeface="Arial" charset="0"/>
              <a:buNone/>
            </a:pPr>
            <a:r>
              <a:rPr lang="en-US" sz="2200" smtClean="0"/>
              <a:t>Festival of Flowers '94 (Itanagar, India)</a:t>
            </a:r>
          </a:p>
          <a:p>
            <a:pPr eaLnBrk="1" hangingPunct="1">
              <a:spcAft>
                <a:spcPts val="600"/>
              </a:spcAft>
              <a:buFont typeface="Arial" charset="0"/>
              <a:buNone/>
            </a:pPr>
            <a:r>
              <a:rPr lang="fr-FR" sz="2200" smtClean="0"/>
              <a:t>Vancouver Conference on Modernism (1981)</a:t>
            </a:r>
            <a:endParaRPr lang="en-US" sz="2200" smtClean="0"/>
          </a:p>
          <a:p>
            <a:pPr eaLnBrk="1" hangingPunct="1">
              <a:spcAft>
                <a:spcPts val="2000"/>
              </a:spcAft>
              <a:buFont typeface="Arial" charset="0"/>
              <a:buNone/>
            </a:pPr>
            <a:r>
              <a:rPr lang="fr-FR" sz="2200" smtClean="0"/>
              <a:t>Salzburger Festspiele (2008)</a:t>
            </a:r>
          </a:p>
          <a:p>
            <a:pPr eaLnBrk="1" hangingPunct="1">
              <a:spcBef>
                <a:spcPct val="0"/>
              </a:spcBef>
              <a:buFont typeface="Arial" charset="0"/>
              <a:buNone/>
            </a:pPr>
            <a:r>
              <a:rPr lang="en-US" sz="2200" smtClean="0"/>
              <a:t>Auckland Art Fair (2009)</a:t>
            </a:r>
            <a:endParaRPr lang="fr-FR" sz="2200" smtClean="0"/>
          </a:p>
          <a:p>
            <a:pPr eaLnBrk="1" hangingPunct="1">
              <a:buFont typeface="Arial" charset="0"/>
              <a:buNone/>
            </a:pPr>
            <a:endParaRPr lang="en-US" smtClean="0"/>
          </a:p>
        </p:txBody>
      </p:sp>
      <p:sp>
        <p:nvSpPr>
          <p:cNvPr id="164869" name="Text Placeholder 4"/>
          <p:cNvSpPr>
            <a:spLocks noGrp="1"/>
          </p:cNvSpPr>
          <p:nvPr>
            <p:ph type="body" sz="quarter" idx="3"/>
          </p:nvPr>
        </p:nvSpPr>
        <p:spPr>
          <a:xfrm>
            <a:off x="4648200" y="457200"/>
            <a:ext cx="4041775" cy="639763"/>
          </a:xfrm>
        </p:spPr>
        <p:txBody>
          <a:bodyPr/>
          <a:lstStyle/>
          <a:p>
            <a:pPr algn="ctr" eaLnBrk="1" hangingPunct="1"/>
            <a:r>
              <a:rPr lang="en-US" smtClean="0"/>
              <a:t>RDA  11.2.2.11, 11.13.1.8</a:t>
            </a:r>
          </a:p>
        </p:txBody>
      </p:sp>
      <p:sp>
        <p:nvSpPr>
          <p:cNvPr id="93190" name="Content Placeholder 5"/>
          <p:cNvSpPr>
            <a:spLocks noGrp="1"/>
          </p:cNvSpPr>
          <p:nvPr>
            <p:ph sz="quarter" idx="4"/>
          </p:nvPr>
        </p:nvSpPr>
        <p:spPr>
          <a:xfrm>
            <a:off x="4267200" y="1295400"/>
            <a:ext cx="4876800" cy="4953000"/>
          </a:xfrm>
        </p:spPr>
        <p:txBody>
          <a:bodyPr rtlCol="0">
            <a:normAutofit fontScale="92500" lnSpcReduction="10000"/>
          </a:bodyPr>
          <a:lstStyle/>
          <a:p>
            <a:pPr eaLnBrk="1" fontAlgn="auto" hangingPunct="1">
              <a:spcAft>
                <a:spcPts val="0"/>
              </a:spcAft>
              <a:buFont typeface="Arial" charset="0"/>
              <a:buNone/>
              <a:defRPr/>
            </a:pPr>
            <a:r>
              <a:rPr lang="en-US" dirty="0" smtClean="0">
                <a:solidFill>
                  <a:srgbClr val="FF0000"/>
                </a:solidFill>
              </a:rPr>
              <a:t>Annual</a:t>
            </a:r>
            <a:r>
              <a:rPr lang="en-US" dirty="0" smtClean="0"/>
              <a:t> Comparative Canadian Literature Conference</a:t>
            </a:r>
          </a:p>
          <a:p>
            <a:pPr eaLnBrk="1" fontAlgn="auto" hangingPunct="1">
              <a:spcAft>
                <a:spcPts val="600"/>
              </a:spcAft>
              <a:buFont typeface="Arial" charset="0"/>
              <a:buNone/>
              <a:defRPr/>
            </a:pPr>
            <a:r>
              <a:rPr lang="en-US" dirty="0" smtClean="0">
                <a:solidFill>
                  <a:srgbClr val="FF0000"/>
                </a:solidFill>
              </a:rPr>
              <a:t>Biennial</a:t>
            </a:r>
            <a:r>
              <a:rPr lang="en-US" dirty="0" smtClean="0"/>
              <a:t> Symposium on Active Control of Vibration and Noise</a:t>
            </a:r>
          </a:p>
          <a:p>
            <a:pPr eaLnBrk="1" fontAlgn="auto" hangingPunct="1">
              <a:spcAft>
                <a:spcPts val="400"/>
              </a:spcAft>
              <a:buFont typeface="Arial" charset="0"/>
              <a:buNone/>
              <a:defRPr/>
            </a:pPr>
            <a:r>
              <a:rPr lang="en-US" dirty="0" smtClean="0"/>
              <a:t>Jean Piaget Society. </a:t>
            </a:r>
            <a:r>
              <a:rPr lang="en-US" dirty="0" smtClean="0">
                <a:solidFill>
                  <a:srgbClr val="FF0000"/>
                </a:solidFill>
              </a:rPr>
              <a:t>Annual</a:t>
            </a:r>
            <a:r>
              <a:rPr lang="en-US" dirty="0" smtClean="0"/>
              <a:t> Meeting</a:t>
            </a:r>
            <a:endParaRPr lang="fr-FR" dirty="0" smtClean="0"/>
          </a:p>
          <a:p>
            <a:pPr eaLnBrk="1" fontAlgn="auto" hangingPunct="1">
              <a:spcAft>
                <a:spcPts val="300"/>
              </a:spcAft>
              <a:buFont typeface="Arial" charset="0"/>
              <a:buNone/>
              <a:defRPr/>
            </a:pPr>
            <a:r>
              <a:rPr lang="fr-FR" dirty="0" smtClean="0">
                <a:solidFill>
                  <a:srgbClr val="FF0000"/>
                </a:solidFill>
              </a:rPr>
              <a:t>Expo</a:t>
            </a:r>
            <a:r>
              <a:rPr lang="fr-FR" dirty="0" smtClean="0"/>
              <a:t> (</a:t>
            </a:r>
            <a:r>
              <a:rPr lang="fr-FR" dirty="0" smtClean="0">
                <a:solidFill>
                  <a:srgbClr val="FF0000"/>
                </a:solidFill>
              </a:rPr>
              <a:t>1986 :</a:t>
            </a:r>
            <a:r>
              <a:rPr lang="fr-FR" dirty="0" smtClean="0"/>
              <a:t> Vancouver, B.C.)</a:t>
            </a:r>
          </a:p>
          <a:p>
            <a:pPr eaLnBrk="1" fontAlgn="auto" hangingPunct="1">
              <a:spcAft>
                <a:spcPts val="0"/>
              </a:spcAft>
              <a:buFont typeface="Arial" charset="0"/>
              <a:buNone/>
              <a:defRPr/>
            </a:pPr>
            <a:r>
              <a:rPr lang="en-US" dirty="0" smtClean="0">
                <a:solidFill>
                  <a:srgbClr val="FF0000"/>
                </a:solidFill>
              </a:rPr>
              <a:t>Festival of Flowers</a:t>
            </a:r>
            <a:r>
              <a:rPr lang="en-US" dirty="0" smtClean="0"/>
              <a:t> (</a:t>
            </a:r>
            <a:r>
              <a:rPr lang="en-US" dirty="0" smtClean="0">
                <a:solidFill>
                  <a:srgbClr val="FF0000"/>
                </a:solidFill>
              </a:rPr>
              <a:t>1994 :</a:t>
            </a:r>
            <a:r>
              <a:rPr lang="en-US" dirty="0" smtClean="0"/>
              <a:t> </a:t>
            </a:r>
            <a:r>
              <a:rPr lang="en-US" dirty="0" err="1" smtClean="0"/>
              <a:t>Itanagar</a:t>
            </a:r>
            <a:r>
              <a:rPr lang="en-US" dirty="0" smtClean="0"/>
              <a:t>, </a:t>
            </a:r>
          </a:p>
          <a:p>
            <a:pPr eaLnBrk="1" fontAlgn="auto" hangingPunct="1">
              <a:spcAft>
                <a:spcPts val="0"/>
              </a:spcAft>
              <a:buFont typeface="Arial" charset="0"/>
              <a:buNone/>
              <a:defRPr/>
            </a:pPr>
            <a:r>
              <a:rPr lang="en-US" dirty="0" smtClean="0"/>
              <a:t>	India)</a:t>
            </a:r>
          </a:p>
          <a:p>
            <a:pPr eaLnBrk="1" fontAlgn="auto" hangingPunct="1">
              <a:spcAft>
                <a:spcPts val="600"/>
              </a:spcAft>
              <a:buFont typeface="Arial" charset="0"/>
              <a:buNone/>
              <a:defRPr/>
            </a:pPr>
            <a:r>
              <a:rPr lang="fr-FR" dirty="0" smtClean="0"/>
              <a:t>Vancouver </a:t>
            </a:r>
            <a:r>
              <a:rPr lang="fr-FR" dirty="0" err="1" smtClean="0"/>
              <a:t>Conference</a:t>
            </a:r>
            <a:r>
              <a:rPr lang="fr-FR" dirty="0" smtClean="0"/>
              <a:t> on </a:t>
            </a:r>
            <a:r>
              <a:rPr lang="fr-FR" dirty="0" err="1" smtClean="0"/>
              <a:t>Modernism</a:t>
            </a:r>
            <a:r>
              <a:rPr lang="fr-FR" dirty="0" smtClean="0"/>
              <a:t> (1981 </a:t>
            </a:r>
            <a:r>
              <a:rPr lang="fr-FR" dirty="0" smtClean="0">
                <a:solidFill>
                  <a:srgbClr val="FF0000"/>
                </a:solidFill>
              </a:rPr>
              <a:t>: Vancouver, B.C.</a:t>
            </a:r>
            <a:r>
              <a:rPr lang="fr-FR" dirty="0" smtClean="0"/>
              <a:t>)</a:t>
            </a:r>
          </a:p>
          <a:p>
            <a:pPr eaLnBrk="1" fontAlgn="auto" hangingPunct="1">
              <a:spcAft>
                <a:spcPts val="0"/>
              </a:spcAft>
              <a:buFont typeface="Arial" charset="0"/>
              <a:buNone/>
              <a:defRPr/>
            </a:pPr>
            <a:r>
              <a:rPr lang="fr-FR" dirty="0" err="1" smtClean="0"/>
              <a:t>Salzburger</a:t>
            </a:r>
            <a:r>
              <a:rPr lang="fr-FR" dirty="0" smtClean="0"/>
              <a:t> </a:t>
            </a:r>
            <a:r>
              <a:rPr lang="fr-FR" dirty="0" err="1" smtClean="0"/>
              <a:t>Festspiele</a:t>
            </a:r>
            <a:r>
              <a:rPr lang="fr-FR" dirty="0" smtClean="0"/>
              <a:t> (2008 </a:t>
            </a:r>
            <a:r>
              <a:rPr lang="fr-FR" dirty="0" smtClean="0">
                <a:solidFill>
                  <a:srgbClr val="FF0000"/>
                </a:solidFill>
              </a:rPr>
              <a:t>: Salzburg, </a:t>
            </a:r>
            <a:r>
              <a:rPr lang="fr-FR" dirty="0" err="1" smtClean="0">
                <a:solidFill>
                  <a:srgbClr val="FF0000"/>
                </a:solidFill>
              </a:rPr>
              <a:t>Austria</a:t>
            </a:r>
            <a:r>
              <a:rPr lang="fr-FR" dirty="0" smtClean="0"/>
              <a:t>)</a:t>
            </a:r>
          </a:p>
          <a:p>
            <a:pPr eaLnBrk="1" fontAlgn="auto" hangingPunct="1">
              <a:spcAft>
                <a:spcPts val="0"/>
              </a:spcAft>
              <a:buFont typeface="Arial" charset="0"/>
              <a:buNone/>
              <a:defRPr/>
            </a:pPr>
            <a:r>
              <a:rPr lang="en-US" dirty="0" smtClean="0"/>
              <a:t>Auckland Art Fair (2009 </a:t>
            </a:r>
            <a:r>
              <a:rPr lang="en-US" dirty="0" smtClean="0">
                <a:solidFill>
                  <a:srgbClr val="FF0000"/>
                </a:solidFill>
              </a:rPr>
              <a:t>: Auckland, N.Z.</a:t>
            </a:r>
            <a:r>
              <a:rPr lang="en-US" dirty="0" smtClean="0"/>
              <a:t>)</a:t>
            </a:r>
            <a:endParaRPr lang="fr-FR" dirty="0" smtClean="0"/>
          </a:p>
          <a:p>
            <a:pPr eaLnBrk="1" fontAlgn="auto" hangingPunct="1">
              <a:spcAft>
                <a:spcPts val="0"/>
              </a:spcAft>
              <a:buFont typeface="Arial" charset="0"/>
              <a:buNone/>
              <a:defRPr/>
            </a:pPr>
            <a:endParaRPr lang="en-US" dirty="0" smtClean="0"/>
          </a:p>
        </p:txBody>
      </p:sp>
      <p:sp>
        <p:nvSpPr>
          <p:cNvPr id="8" name="Slide Number Placeholder 7"/>
          <p:cNvSpPr>
            <a:spLocks noGrp="1"/>
          </p:cNvSpPr>
          <p:nvPr>
            <p:ph type="sldNum" sz="quarter" idx="12"/>
          </p:nvPr>
        </p:nvSpPr>
        <p:spPr/>
        <p:txBody>
          <a:bodyPr/>
          <a:lstStyle/>
          <a:p>
            <a:pPr>
              <a:defRPr/>
            </a:pPr>
            <a:fld id="{A28002E2-1EDE-4BE8-B296-E147B65F3990}" type="slidenum">
              <a:rPr lang="en-US"/>
              <a:pPr>
                <a:defRPr/>
              </a:pPr>
              <a:t>160</a:t>
            </a:fld>
            <a:endParaRPr 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457200" y="0"/>
            <a:ext cx="8229600" cy="762000"/>
          </a:xfrm>
        </p:spPr>
        <p:txBody>
          <a:bodyPr/>
          <a:lstStyle/>
          <a:p>
            <a:pPr eaLnBrk="1" hangingPunct="1"/>
            <a:r>
              <a:rPr lang="en-US" sz="3400" smtClean="0"/>
              <a:t>Conferences, etc.:  Multiple Locations</a:t>
            </a:r>
          </a:p>
        </p:txBody>
      </p:sp>
      <p:sp>
        <p:nvSpPr>
          <p:cNvPr id="165891" name="Text Placeholder 2"/>
          <p:cNvSpPr>
            <a:spLocks noGrp="1"/>
          </p:cNvSpPr>
          <p:nvPr>
            <p:ph type="body" idx="1"/>
          </p:nvPr>
        </p:nvSpPr>
        <p:spPr>
          <a:xfrm>
            <a:off x="304800" y="990600"/>
            <a:ext cx="4040188" cy="639763"/>
          </a:xfrm>
        </p:spPr>
        <p:txBody>
          <a:bodyPr/>
          <a:lstStyle/>
          <a:p>
            <a:pPr algn="ctr" eaLnBrk="1" hangingPunct="1"/>
            <a:r>
              <a:rPr lang="en-US" smtClean="0"/>
              <a:t>AACR2  24.7B4</a:t>
            </a:r>
          </a:p>
        </p:txBody>
      </p:sp>
      <p:sp>
        <p:nvSpPr>
          <p:cNvPr id="165892" name="Content Placeholder 3"/>
          <p:cNvSpPr>
            <a:spLocks noGrp="1"/>
          </p:cNvSpPr>
          <p:nvPr>
            <p:ph sz="half" idx="2"/>
          </p:nvPr>
        </p:nvSpPr>
        <p:spPr>
          <a:xfrm>
            <a:off x="228600" y="1676400"/>
            <a:ext cx="4114800" cy="4724400"/>
          </a:xfrm>
        </p:spPr>
        <p:txBody>
          <a:bodyPr/>
          <a:lstStyle/>
          <a:p>
            <a:pPr eaLnBrk="1" hangingPunct="1">
              <a:buFont typeface="Arial" charset="0"/>
              <a:buNone/>
            </a:pPr>
            <a:r>
              <a:rPr lang="en-US" smtClean="0"/>
              <a:t>Symposium on Breeding and Machine Harvesting of Rubus and Ribes (1976 : East Malling, England, and Dundee, Scotland)</a:t>
            </a:r>
          </a:p>
          <a:p>
            <a:pPr eaLnBrk="1" hangingPunct="1">
              <a:buFont typeface="Arial" charset="0"/>
              <a:buNone/>
            </a:pPr>
            <a:r>
              <a:rPr lang="en-US" smtClean="0"/>
              <a:t>Conference on the Appalachian Frontier (1985 : James Madison University and Mary Baldwin College)</a:t>
            </a:r>
          </a:p>
          <a:p>
            <a:pPr eaLnBrk="1" hangingPunct="1">
              <a:buFont typeface="Arial" charset="0"/>
              <a:buNone/>
            </a:pPr>
            <a:r>
              <a:rPr lang="en-US" smtClean="0"/>
              <a:t>Danish-Swedish Analysis Seminar (1995 : Copenhagen, Denmark, etc.)</a:t>
            </a:r>
          </a:p>
        </p:txBody>
      </p:sp>
      <p:sp>
        <p:nvSpPr>
          <p:cNvPr id="165893" name="Text Placeholder 4"/>
          <p:cNvSpPr>
            <a:spLocks noGrp="1"/>
          </p:cNvSpPr>
          <p:nvPr>
            <p:ph type="body" sz="quarter" idx="3"/>
          </p:nvPr>
        </p:nvSpPr>
        <p:spPr>
          <a:xfrm>
            <a:off x="4648200" y="990600"/>
            <a:ext cx="4041775" cy="639763"/>
          </a:xfrm>
        </p:spPr>
        <p:txBody>
          <a:bodyPr/>
          <a:lstStyle/>
          <a:p>
            <a:pPr algn="ctr" eaLnBrk="1" hangingPunct="1"/>
            <a:r>
              <a:rPr lang="en-US" smtClean="0"/>
              <a:t>RDA  11.3.2, 11.13.1.8</a:t>
            </a:r>
          </a:p>
        </p:txBody>
      </p:sp>
      <p:sp>
        <p:nvSpPr>
          <p:cNvPr id="165894" name="Content Placeholder 5"/>
          <p:cNvSpPr>
            <a:spLocks noGrp="1"/>
          </p:cNvSpPr>
          <p:nvPr>
            <p:ph sz="quarter" idx="4"/>
          </p:nvPr>
        </p:nvSpPr>
        <p:spPr>
          <a:xfrm>
            <a:off x="4800600" y="1676400"/>
            <a:ext cx="4114800" cy="5181600"/>
          </a:xfrm>
        </p:spPr>
        <p:txBody>
          <a:bodyPr/>
          <a:lstStyle/>
          <a:p>
            <a:pPr eaLnBrk="1" hangingPunct="1">
              <a:buFont typeface="Arial" charset="0"/>
              <a:buNone/>
            </a:pPr>
            <a:r>
              <a:rPr lang="en-US" smtClean="0"/>
              <a:t>Symposium on Breeding and Machine Harvesting of Rubus and Ribes (1976 : East Malling, England</a:t>
            </a:r>
            <a:r>
              <a:rPr lang="en-US" smtClean="0">
                <a:solidFill>
                  <a:srgbClr val="FF0000"/>
                </a:solidFill>
              </a:rPr>
              <a:t>;</a:t>
            </a:r>
            <a:r>
              <a:rPr lang="en-US" smtClean="0"/>
              <a:t> Dundee, Scotland)</a:t>
            </a:r>
          </a:p>
          <a:p>
            <a:pPr eaLnBrk="1" hangingPunct="1">
              <a:spcBef>
                <a:spcPts val="600"/>
              </a:spcBef>
              <a:buFont typeface="Arial" charset="0"/>
              <a:buNone/>
            </a:pPr>
            <a:r>
              <a:rPr lang="en-US" smtClean="0"/>
              <a:t>Conference on the Appalachian Frontier (1985 : James Madison University</a:t>
            </a:r>
            <a:r>
              <a:rPr lang="en-US" smtClean="0">
                <a:solidFill>
                  <a:srgbClr val="FF0000"/>
                </a:solidFill>
              </a:rPr>
              <a:t>;</a:t>
            </a:r>
            <a:r>
              <a:rPr lang="en-US" smtClean="0"/>
              <a:t> Mary Baldwin College)</a:t>
            </a:r>
          </a:p>
          <a:p>
            <a:pPr eaLnBrk="1" hangingPunct="1">
              <a:buFont typeface="Arial" charset="0"/>
              <a:buNone/>
            </a:pPr>
            <a:r>
              <a:rPr lang="en-US" smtClean="0"/>
              <a:t>Danish-Swedish Analysis Seminar (1995 : Copenhagen, Denmark</a:t>
            </a:r>
            <a:r>
              <a:rPr lang="en-US" smtClean="0">
                <a:solidFill>
                  <a:srgbClr val="FF0000"/>
                </a:solidFill>
              </a:rPr>
              <a:t>; Lund, Sweden; Paris, France</a:t>
            </a:r>
            <a:r>
              <a:rPr lang="en-US" smtClean="0"/>
              <a:t>)</a:t>
            </a:r>
          </a:p>
        </p:txBody>
      </p:sp>
      <p:sp>
        <p:nvSpPr>
          <p:cNvPr id="165895" name="TextBox 7"/>
          <p:cNvSpPr txBox="1">
            <a:spLocks noChangeArrowheads="1"/>
          </p:cNvSpPr>
          <p:nvPr/>
        </p:nvSpPr>
        <p:spPr bwMode="auto">
          <a:xfrm>
            <a:off x="533400" y="685800"/>
            <a:ext cx="8610600" cy="369888"/>
          </a:xfrm>
          <a:prstGeom prst="rect">
            <a:avLst/>
          </a:prstGeom>
          <a:noFill/>
          <a:ln w="9525">
            <a:noFill/>
            <a:miter lim="800000"/>
            <a:headEnd/>
            <a:tailEnd/>
          </a:ln>
        </p:spPr>
        <p:txBody>
          <a:bodyPr>
            <a:spAutoFit/>
          </a:bodyPr>
          <a:lstStyle/>
          <a:p>
            <a:r>
              <a:rPr lang="en-US">
                <a:latin typeface="Calibri" pitchFamily="34" charset="0"/>
              </a:rPr>
              <a:t>Change from AACR2: add all locations to qualifier; separate each by semicolon.</a:t>
            </a:r>
          </a:p>
        </p:txBody>
      </p:sp>
      <p:sp>
        <p:nvSpPr>
          <p:cNvPr id="9" name="Slide Number Placeholder 8"/>
          <p:cNvSpPr>
            <a:spLocks noGrp="1"/>
          </p:cNvSpPr>
          <p:nvPr>
            <p:ph type="sldNum" sz="quarter" idx="12"/>
          </p:nvPr>
        </p:nvSpPr>
        <p:spPr/>
        <p:txBody>
          <a:bodyPr/>
          <a:lstStyle/>
          <a:p>
            <a:pPr>
              <a:defRPr/>
            </a:pPr>
            <a:fld id="{AEC75167-48C5-4252-8FF7-6FECE91F1334}" type="slidenum">
              <a:rPr lang="en-US"/>
              <a:pPr>
                <a:defRPr/>
              </a:pPr>
              <a:t>161</a:t>
            </a:fld>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7200" y="0"/>
            <a:ext cx="8229600" cy="762000"/>
          </a:xfrm>
        </p:spPr>
        <p:txBody>
          <a:bodyPr/>
          <a:lstStyle/>
          <a:p>
            <a:pPr eaLnBrk="1" hangingPunct="1"/>
            <a:r>
              <a:rPr lang="en-US" sz="3400" smtClean="0"/>
              <a:t>Named Conferences</a:t>
            </a:r>
          </a:p>
        </p:txBody>
      </p:sp>
      <p:sp>
        <p:nvSpPr>
          <p:cNvPr id="166915" name="Text Placeholder 2"/>
          <p:cNvSpPr>
            <a:spLocks noGrp="1"/>
          </p:cNvSpPr>
          <p:nvPr>
            <p:ph type="body" idx="1"/>
          </p:nvPr>
        </p:nvSpPr>
        <p:spPr>
          <a:xfrm>
            <a:off x="304800" y="533400"/>
            <a:ext cx="4040188" cy="639763"/>
          </a:xfrm>
        </p:spPr>
        <p:txBody>
          <a:bodyPr/>
          <a:lstStyle/>
          <a:p>
            <a:pPr algn="ctr" eaLnBrk="1" hangingPunct="1"/>
            <a:r>
              <a:rPr lang="en-US" smtClean="0"/>
              <a:t>AACR2  21.1B1, LCRI 21.1B1</a:t>
            </a:r>
          </a:p>
        </p:txBody>
      </p:sp>
      <p:sp>
        <p:nvSpPr>
          <p:cNvPr id="166916" name="Content Placeholder 3"/>
          <p:cNvSpPr>
            <a:spLocks noGrp="1"/>
          </p:cNvSpPr>
          <p:nvPr>
            <p:ph sz="half" idx="2"/>
          </p:nvPr>
        </p:nvSpPr>
        <p:spPr>
          <a:xfrm>
            <a:off x="304800" y="1295400"/>
            <a:ext cx="4267200" cy="1828800"/>
          </a:xfrm>
        </p:spPr>
        <p:txBody>
          <a:bodyPr/>
          <a:lstStyle/>
          <a:p>
            <a:pPr eaLnBrk="1" hangingPunct="1">
              <a:buFont typeface="Arial" charset="0"/>
              <a:buNone/>
            </a:pPr>
            <a:r>
              <a:rPr lang="en-US" sz="2100" smtClean="0"/>
              <a:t>LCRI 21.1B1:  the phrase must include a word that connotes a meeting: "symposium," "conference," "workshop," "colloquium," etc.</a:t>
            </a:r>
          </a:p>
        </p:txBody>
      </p:sp>
      <p:sp>
        <p:nvSpPr>
          <p:cNvPr id="166917" name="Text Placeholder 4"/>
          <p:cNvSpPr>
            <a:spLocks noGrp="1"/>
          </p:cNvSpPr>
          <p:nvPr>
            <p:ph type="body" sz="quarter" idx="3"/>
          </p:nvPr>
        </p:nvSpPr>
        <p:spPr>
          <a:xfrm>
            <a:off x="4648200" y="533400"/>
            <a:ext cx="4041775" cy="639763"/>
          </a:xfrm>
        </p:spPr>
        <p:txBody>
          <a:bodyPr/>
          <a:lstStyle/>
          <a:p>
            <a:pPr algn="ctr" eaLnBrk="1" hangingPunct="1"/>
            <a:r>
              <a:rPr lang="en-US" smtClean="0"/>
              <a:t>RDA  11.2, 11.7</a:t>
            </a:r>
          </a:p>
        </p:txBody>
      </p:sp>
      <p:sp>
        <p:nvSpPr>
          <p:cNvPr id="166918" name="Content Placeholder 5"/>
          <p:cNvSpPr>
            <a:spLocks noGrp="1"/>
          </p:cNvSpPr>
          <p:nvPr>
            <p:ph sz="quarter" idx="4"/>
          </p:nvPr>
        </p:nvSpPr>
        <p:spPr>
          <a:xfrm>
            <a:off x="4800600" y="1295400"/>
            <a:ext cx="4114800" cy="2819400"/>
          </a:xfrm>
        </p:spPr>
        <p:txBody>
          <a:bodyPr/>
          <a:lstStyle/>
          <a:p>
            <a:pPr eaLnBrk="1" hangingPunct="1">
              <a:buFont typeface="Arial" charset="0"/>
              <a:buNone/>
            </a:pPr>
            <a:r>
              <a:rPr lang="en-US" sz="2100" smtClean="0"/>
              <a:t>11.7.1.4  If the preferred name for the body does not convey the idea of a corporate body, record a suitable designation in the language preferred by the agency creating the data.</a:t>
            </a:r>
          </a:p>
        </p:txBody>
      </p:sp>
      <p:sp>
        <p:nvSpPr>
          <p:cNvPr id="166919" name="TextBox 6"/>
          <p:cNvSpPr txBox="1">
            <a:spLocks noChangeArrowheads="1"/>
          </p:cNvSpPr>
          <p:nvPr/>
        </p:nvSpPr>
        <p:spPr bwMode="auto">
          <a:xfrm>
            <a:off x="381000" y="3395663"/>
            <a:ext cx="8458200" cy="3492500"/>
          </a:xfrm>
          <a:prstGeom prst="rect">
            <a:avLst/>
          </a:prstGeom>
          <a:noFill/>
          <a:ln w="9525">
            <a:noFill/>
            <a:miter lim="800000"/>
            <a:headEnd/>
            <a:tailEnd/>
          </a:ln>
        </p:spPr>
        <p:txBody>
          <a:bodyPr>
            <a:spAutoFit/>
          </a:bodyPr>
          <a:lstStyle/>
          <a:p>
            <a:pPr>
              <a:spcAft>
                <a:spcPts val="1800"/>
              </a:spcAft>
            </a:pPr>
            <a:r>
              <a:rPr lang="en-US" sz="2300">
                <a:latin typeface="Calibri" pitchFamily="34" charset="0"/>
              </a:rPr>
              <a:t>Authorized access points in RDA that are not valid headings in AACR2:</a:t>
            </a:r>
          </a:p>
          <a:p>
            <a:pPr>
              <a:spcAft>
                <a:spcPts val="1800"/>
              </a:spcAft>
            </a:pPr>
            <a:r>
              <a:rPr lang="en-US" sz="2300">
                <a:latin typeface="Calibri" pitchFamily="34" charset="0"/>
              </a:rPr>
              <a:t>Safe Shipping on the Baltic Sea (Symposium)</a:t>
            </a:r>
          </a:p>
          <a:p>
            <a:pPr>
              <a:spcAft>
                <a:spcPts val="1800"/>
              </a:spcAft>
            </a:pPr>
            <a:r>
              <a:rPr lang="en-US" sz="2300">
                <a:latin typeface="Calibri" pitchFamily="34" charset="0"/>
              </a:rPr>
              <a:t>Freedom &amp; Faith (Conference) (1984 : Saint Charles, Ill.)</a:t>
            </a:r>
          </a:p>
          <a:p>
            <a:pPr>
              <a:spcAft>
                <a:spcPts val="1800"/>
              </a:spcAft>
            </a:pPr>
            <a:r>
              <a:rPr lang="en-US" sz="2300">
                <a:latin typeface="Calibri" pitchFamily="34" charset="0"/>
              </a:rPr>
              <a:t>Digital Library Futures: User Perspectives and Institutional Strategies (Conference) (2009 : Milan, Italy)</a:t>
            </a:r>
          </a:p>
          <a:p>
            <a:pPr>
              <a:spcAft>
                <a:spcPts val="1800"/>
              </a:spcAft>
            </a:pPr>
            <a:r>
              <a:rPr lang="en-US" sz="2300">
                <a:latin typeface="Calibri" pitchFamily="34" charset="0"/>
              </a:rPr>
              <a:t>Role of Obesity in Cancer Survival and Recurrence (Workshop) (2011 : Washington, D.C.)</a:t>
            </a:r>
          </a:p>
        </p:txBody>
      </p:sp>
      <p:sp>
        <p:nvSpPr>
          <p:cNvPr id="10" name="Slide Number Placeholder 9"/>
          <p:cNvSpPr>
            <a:spLocks noGrp="1"/>
          </p:cNvSpPr>
          <p:nvPr>
            <p:ph type="sldNum" sz="quarter" idx="12"/>
          </p:nvPr>
        </p:nvSpPr>
        <p:spPr/>
        <p:txBody>
          <a:bodyPr/>
          <a:lstStyle/>
          <a:p>
            <a:pPr>
              <a:defRPr/>
            </a:pPr>
            <a:fld id="{98AE8A5F-49A8-433D-989D-63C26340296D}" type="slidenum">
              <a:rPr lang="en-US"/>
              <a:pPr>
                <a:defRPr/>
              </a:pPr>
              <a:t>162</a:t>
            </a:fld>
            <a:endParaRPr 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ctrTitle"/>
          </p:nvPr>
        </p:nvSpPr>
        <p:spPr/>
        <p:txBody>
          <a:bodyPr/>
          <a:lstStyle/>
          <a:p>
            <a:pPr eaLnBrk="1" hangingPunct="1"/>
            <a:r>
              <a:rPr lang="en-US" smtClean="0"/>
              <a:t>Corporate Name Exercises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3" descr="ScreenShot077.bmp"/>
          <p:cNvPicPr>
            <a:picLocks noChangeAspect="1"/>
          </p:cNvPicPr>
          <p:nvPr/>
        </p:nvPicPr>
        <p:blipFill>
          <a:blip r:embed="rId2" cstate="print"/>
          <a:srcRect/>
          <a:stretch>
            <a:fillRect/>
          </a:stretch>
        </p:blipFill>
        <p:spPr bwMode="auto">
          <a:xfrm>
            <a:off x="1427163" y="0"/>
            <a:ext cx="7716837" cy="7010400"/>
          </a:xfrm>
          <a:prstGeom prst="rect">
            <a:avLst/>
          </a:prstGeom>
          <a:noFill/>
          <a:ln w="9525">
            <a:noFill/>
            <a:miter lim="800000"/>
            <a:headEnd/>
            <a:tailEnd/>
          </a:ln>
        </p:spPr>
      </p:pic>
      <p:sp>
        <p:nvSpPr>
          <p:cNvPr id="168963" name="TextBox 5"/>
          <p:cNvSpPr txBox="1">
            <a:spLocks noChangeArrowheads="1"/>
          </p:cNvSpPr>
          <p:nvPr/>
        </p:nvSpPr>
        <p:spPr bwMode="auto">
          <a:xfrm>
            <a:off x="0" y="228600"/>
            <a:ext cx="1447800" cy="3140075"/>
          </a:xfrm>
          <a:prstGeom prst="rect">
            <a:avLst/>
          </a:prstGeom>
          <a:noFill/>
          <a:ln w="9525">
            <a:noFill/>
            <a:miter lim="800000"/>
            <a:headEnd/>
            <a:tailEnd/>
          </a:ln>
        </p:spPr>
        <p:txBody>
          <a:bodyPr>
            <a:spAutoFit/>
          </a:bodyPr>
          <a:lstStyle/>
          <a:p>
            <a:r>
              <a:rPr lang="en-US">
                <a:latin typeface="Calibri" pitchFamily="34" charset="0"/>
              </a:rPr>
              <a:t>Exercise 1 – Determine the authorized access point for  the festival.  Resource being cataloged is its website.</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pPr eaLnBrk="1" hangingPunct="1"/>
            <a:r>
              <a:rPr lang="en-US" smtClean="0"/>
              <a:t>Info you’ve found</a:t>
            </a:r>
          </a:p>
        </p:txBody>
      </p:sp>
      <p:sp>
        <p:nvSpPr>
          <p:cNvPr id="169987" name="Content Placeholder 2"/>
          <p:cNvSpPr>
            <a:spLocks noGrp="1"/>
          </p:cNvSpPr>
          <p:nvPr>
            <p:ph idx="1"/>
          </p:nvPr>
        </p:nvSpPr>
        <p:spPr/>
        <p:txBody>
          <a:bodyPr/>
          <a:lstStyle/>
          <a:p>
            <a:pPr eaLnBrk="1" hangingPunct="1"/>
            <a:r>
              <a:rPr lang="en-US" smtClean="0"/>
              <a:t>Began in a small meeting room of a Dallas hotel in 1978</a:t>
            </a:r>
          </a:p>
          <a:p>
            <a:pPr eaLnBrk="1" hangingPunct="1"/>
            <a:r>
              <a:rPr lang="en-US" smtClean="0"/>
              <a:t>Original name: Greater Southwest Vintage Guitar Show</a:t>
            </a:r>
          </a:p>
          <a:p>
            <a:pPr eaLnBrk="1" hangingPunct="1"/>
            <a:r>
              <a:rPr lang="en-US" smtClean="0"/>
              <a:t>Annual event</a:t>
            </a:r>
          </a:p>
          <a:p>
            <a:pPr eaLnBrk="1" hangingPunct="1"/>
            <a:r>
              <a:rPr lang="en-US" smtClean="0"/>
              <a:t>Since 2004 held at Dallas Market Hall</a:t>
            </a:r>
          </a:p>
          <a:p>
            <a:pPr eaLnBrk="1" hangingPunct="1"/>
            <a:r>
              <a:rPr lang="en-US" smtClean="0"/>
              <a:t>Founded by Charley Wirz, John Brinkman, and Danny Thorpe</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ScreenShot082.bmp"/>
          <p:cNvPicPr>
            <a:picLocks noChangeAspect="1"/>
          </p:cNvPicPr>
          <p:nvPr/>
        </p:nvPicPr>
        <p:blipFill>
          <a:blip r:embed="rId2" cstate="print"/>
          <a:srcRect/>
          <a:stretch>
            <a:fillRect/>
          </a:stretch>
        </p:blipFill>
        <p:spPr bwMode="auto">
          <a:xfrm>
            <a:off x="1339850" y="242888"/>
            <a:ext cx="7804150" cy="6615112"/>
          </a:xfrm>
          <a:prstGeom prst="rect">
            <a:avLst/>
          </a:prstGeom>
          <a:noFill/>
          <a:ln w="9525">
            <a:noFill/>
            <a:miter lim="800000"/>
            <a:headEnd/>
            <a:tailEnd/>
          </a:ln>
        </p:spPr>
      </p:pic>
      <p:sp>
        <p:nvSpPr>
          <p:cNvPr id="171011" name="TextBox 3"/>
          <p:cNvSpPr txBox="1">
            <a:spLocks noChangeArrowheads="1"/>
          </p:cNvSpPr>
          <p:nvPr/>
        </p:nvSpPr>
        <p:spPr bwMode="auto">
          <a:xfrm>
            <a:off x="0" y="533400"/>
            <a:ext cx="1371600" cy="4800600"/>
          </a:xfrm>
          <a:prstGeom prst="rect">
            <a:avLst/>
          </a:prstGeom>
          <a:noFill/>
          <a:ln w="9525">
            <a:noFill/>
            <a:miter lim="800000"/>
            <a:headEnd/>
            <a:tailEnd/>
          </a:ln>
        </p:spPr>
        <p:txBody>
          <a:bodyPr>
            <a:spAutoFit/>
          </a:bodyPr>
          <a:lstStyle/>
          <a:p>
            <a:r>
              <a:rPr lang="en-US">
                <a:latin typeface="Calibri" pitchFamily="34" charset="0"/>
              </a:rPr>
              <a:t>Exercise 2a – Determine the authorized access point for this festival.  Assume that you are cataloging a set of videos of plays presented over the entire history of the festival.</a:t>
            </a:r>
          </a:p>
        </p:txBody>
      </p:sp>
      <p:pic>
        <p:nvPicPr>
          <p:cNvPr id="171012" name="Picture 4" descr="ScreenShot370.bmp"/>
          <p:cNvPicPr>
            <a:picLocks noChangeAspect="1"/>
          </p:cNvPicPr>
          <p:nvPr/>
        </p:nvPicPr>
        <p:blipFill>
          <a:blip r:embed="rId3" cstate="print"/>
          <a:srcRect/>
          <a:stretch>
            <a:fillRect/>
          </a:stretch>
        </p:blipFill>
        <p:spPr bwMode="auto">
          <a:xfrm>
            <a:off x="1905000" y="5867400"/>
            <a:ext cx="2109788" cy="773113"/>
          </a:xfrm>
          <a:prstGeom prst="rect">
            <a:avLst/>
          </a:prstGeom>
          <a:noFill/>
          <a:ln w="9525">
            <a:noFill/>
            <a:miter lim="800000"/>
            <a:headEnd/>
            <a:tailEnd/>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1" descr="ScreenShot083.bmp"/>
          <p:cNvPicPr>
            <a:picLocks noChangeAspect="1"/>
          </p:cNvPicPr>
          <p:nvPr/>
        </p:nvPicPr>
        <p:blipFill>
          <a:blip r:embed="rId2" cstate="print"/>
          <a:srcRect/>
          <a:stretch>
            <a:fillRect/>
          </a:stretch>
        </p:blipFill>
        <p:spPr bwMode="auto">
          <a:xfrm>
            <a:off x="849313" y="0"/>
            <a:ext cx="7445375" cy="6858000"/>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pPr eaLnBrk="1" hangingPunct="1"/>
            <a:r>
              <a:rPr lang="en-US" smtClean="0"/>
              <a:t>Info you’ve found</a:t>
            </a:r>
          </a:p>
        </p:txBody>
      </p:sp>
      <p:sp>
        <p:nvSpPr>
          <p:cNvPr id="173059" name="Content Placeholder 2"/>
          <p:cNvSpPr>
            <a:spLocks noGrp="1"/>
          </p:cNvSpPr>
          <p:nvPr>
            <p:ph idx="1"/>
          </p:nvPr>
        </p:nvSpPr>
        <p:spPr/>
        <p:txBody>
          <a:bodyPr/>
          <a:lstStyle/>
          <a:p>
            <a:pPr eaLnBrk="1" hangingPunct="1">
              <a:buFont typeface="Arial" charset="0"/>
              <a:buNone/>
            </a:pPr>
            <a:r>
              <a:rPr lang="en-US" smtClean="0"/>
              <a:t>Name authority records:</a:t>
            </a:r>
          </a:p>
          <a:p>
            <a:pPr eaLnBrk="1" hangingPunct="1">
              <a:buFont typeface="Arial" charset="0"/>
              <a:buNone/>
            </a:pPr>
            <a:r>
              <a:rPr lang="en-US" smtClean="0"/>
              <a:t>	110 2_ State University of New York College at 	       Brockport</a:t>
            </a:r>
          </a:p>
          <a:p>
            <a:pPr eaLnBrk="1" hangingPunct="1">
              <a:buFont typeface="Arial" charset="0"/>
              <a:buNone/>
            </a:pPr>
            <a:r>
              <a:rPr lang="en-US" smtClean="0"/>
              <a:t>	410 2_ College at Brockport, State University 	       of New York</a:t>
            </a:r>
          </a:p>
          <a:p>
            <a:pPr eaLnBrk="1" hangingPunct="1">
              <a:buFont typeface="Arial" charset="0"/>
              <a:buNone/>
            </a:pPr>
            <a:endParaRPr lang="en-US" smtClean="0"/>
          </a:p>
          <a:p>
            <a:pPr eaLnBrk="1" hangingPunct="1">
              <a:buFont typeface="Arial" charset="0"/>
              <a:buNone/>
            </a:pPr>
            <a:r>
              <a:rPr lang="en-US" smtClean="0"/>
              <a:t>	151 __ Brockport (N.Y.)</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 descr="ScreenShot085.bmp"/>
          <p:cNvPicPr>
            <a:picLocks noChangeAspect="1"/>
          </p:cNvPicPr>
          <p:nvPr/>
        </p:nvPicPr>
        <p:blipFill>
          <a:blip r:embed="rId2" cstate="print"/>
          <a:srcRect/>
          <a:stretch>
            <a:fillRect/>
          </a:stretch>
        </p:blipFill>
        <p:spPr bwMode="auto">
          <a:xfrm>
            <a:off x="1727200" y="0"/>
            <a:ext cx="7416800" cy="6858000"/>
          </a:xfrm>
          <a:prstGeom prst="rect">
            <a:avLst/>
          </a:prstGeom>
          <a:noFill/>
          <a:ln w="9525">
            <a:noFill/>
            <a:miter lim="800000"/>
            <a:headEnd/>
            <a:tailEnd/>
          </a:ln>
        </p:spPr>
      </p:pic>
      <p:sp>
        <p:nvSpPr>
          <p:cNvPr id="174083" name="TextBox 4"/>
          <p:cNvSpPr txBox="1">
            <a:spLocks noChangeArrowheads="1"/>
          </p:cNvSpPr>
          <p:nvPr/>
        </p:nvSpPr>
        <p:spPr bwMode="auto">
          <a:xfrm>
            <a:off x="228600" y="457200"/>
            <a:ext cx="1295400" cy="4524375"/>
          </a:xfrm>
          <a:prstGeom prst="rect">
            <a:avLst/>
          </a:prstGeom>
          <a:noFill/>
          <a:ln w="9525">
            <a:noFill/>
            <a:miter lim="800000"/>
            <a:headEnd/>
            <a:tailEnd/>
          </a:ln>
        </p:spPr>
        <p:txBody>
          <a:bodyPr>
            <a:spAutoFit/>
          </a:bodyPr>
          <a:lstStyle/>
          <a:p>
            <a:r>
              <a:rPr lang="en-US">
                <a:latin typeface="Calibri" pitchFamily="34" charset="0"/>
              </a:rPr>
              <a:t>Exercise 2b – What would be the authorized access point for the festival if you had a DVD that  recorded the plays presented at this specific festival?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rtlCol="0">
            <a:normAutofit fontScale="90000"/>
          </a:bodyPr>
          <a:lstStyle/>
          <a:p>
            <a:pPr eaLnBrk="1" fontAlgn="auto" hangingPunct="1">
              <a:spcAft>
                <a:spcPts val="0"/>
              </a:spcAft>
              <a:defRPr/>
            </a:pPr>
            <a:r>
              <a:rPr lang="en-US" dirty="0" smtClean="0"/>
              <a:t>Corporate Bodies as Creators</a:t>
            </a:r>
            <a:endParaRPr lang="en-US" dirty="0"/>
          </a:p>
        </p:txBody>
      </p:sp>
      <p:sp>
        <p:nvSpPr>
          <p:cNvPr id="3" name="Content Placeholder 2"/>
          <p:cNvSpPr>
            <a:spLocks noGrp="1"/>
          </p:cNvSpPr>
          <p:nvPr>
            <p:ph idx="1"/>
          </p:nvPr>
        </p:nvSpPr>
        <p:spPr>
          <a:xfrm>
            <a:off x="304800" y="1066800"/>
            <a:ext cx="8382000" cy="5410200"/>
          </a:xfrm>
        </p:spPr>
        <p:txBody>
          <a:bodyPr rtlCol="0">
            <a:noAutofit/>
          </a:bodyPr>
          <a:lstStyle/>
          <a:p>
            <a:pPr eaLnBrk="1" fontAlgn="auto" hangingPunct="1">
              <a:spcAft>
                <a:spcPts val="0"/>
              </a:spcAft>
              <a:buFont typeface="Arial" pitchFamily="34" charset="0"/>
              <a:buNone/>
              <a:defRPr/>
            </a:pPr>
            <a:r>
              <a:rPr lang="en-US" sz="2000" dirty="0" smtClean="0"/>
              <a:t>19.2.1.1.1  Corporate bodies are considered to be creators when they are responsible for originating, issuing, or causing to be issued, works that fall into one or more of the following categories:</a:t>
            </a:r>
          </a:p>
          <a:p>
            <a:pPr eaLnBrk="1" fontAlgn="auto" hangingPunct="1">
              <a:spcAft>
                <a:spcPts val="0"/>
              </a:spcAft>
              <a:buFont typeface="Arial" pitchFamily="34" charset="0"/>
              <a:buNone/>
              <a:defRPr/>
            </a:pPr>
            <a:r>
              <a:rPr lang="en-US" sz="2000" dirty="0" smtClean="0"/>
              <a:t>d)  works that result from the collective activity of a performing group as a whole where the responsibility of the group goes beyond that of mere performance, execution, etc.</a:t>
            </a:r>
          </a:p>
          <a:p>
            <a:pPr eaLnBrk="1" fontAlgn="auto" hangingPunct="1">
              <a:spcAft>
                <a:spcPts val="0"/>
              </a:spcAft>
              <a:buFont typeface="Arial" pitchFamily="34" charset="0"/>
              <a:buNone/>
              <a:defRPr/>
            </a:pPr>
            <a:r>
              <a:rPr lang="en-US" sz="2000" dirty="0" smtClean="0"/>
              <a:t>e)  cartographic works originating with a corporate body other than a body that is merely responsible for their publication or distribution</a:t>
            </a:r>
          </a:p>
          <a:p>
            <a:pPr marL="457200" indent="-457200" eaLnBrk="1" fontAlgn="auto" hangingPunct="1">
              <a:spcAft>
                <a:spcPts val="0"/>
              </a:spcAft>
              <a:buFont typeface="Arial" pitchFamily="34" charset="0"/>
              <a:buNone/>
              <a:defRPr/>
            </a:pPr>
            <a:r>
              <a:rPr lang="en-US" sz="2000" dirty="0" smtClean="0"/>
              <a:t>f)   legal works of the following types:</a:t>
            </a:r>
          </a:p>
          <a:p>
            <a:pPr eaLnBrk="1" fontAlgn="auto" hangingPunct="1">
              <a:spcAft>
                <a:spcPts val="0"/>
              </a:spcAft>
              <a:buFont typeface="Arial" pitchFamily="34" charset="0"/>
              <a:buNone/>
              <a:defRPr/>
            </a:pPr>
            <a:r>
              <a:rPr lang="en-US" sz="2000" dirty="0" smtClean="0"/>
              <a:t>	</a:t>
            </a:r>
            <a:r>
              <a:rPr lang="en-US" sz="2000" dirty="0" err="1" smtClean="0"/>
              <a:t>i</a:t>
            </a:r>
            <a:r>
              <a:rPr lang="en-US" sz="2000" dirty="0" smtClean="0"/>
              <a:t>)  laws of a political jurisdiction    ii)  decrees of a head of state, chief executive, or ruling executive body   iii)  bills and drafts of legislation   iv)  administrative regulations, etc.   v)  constitutions, charters, etc.   vi)  court rules   vii)   treaties, international agreements, etc.   viii)  charges to juries, indictments, court proceedings, and court decisions</a:t>
            </a:r>
          </a:p>
          <a:p>
            <a:pPr eaLnBrk="1" fontAlgn="auto" hangingPunct="1">
              <a:spcAft>
                <a:spcPts val="0"/>
              </a:spcAft>
              <a:buFont typeface="Arial" pitchFamily="34" charset="0"/>
              <a:buNone/>
              <a:defRPr/>
            </a:pPr>
            <a:r>
              <a:rPr lang="en-US" sz="2000" dirty="0" smtClean="0">
                <a:solidFill>
                  <a:srgbClr val="FF0000"/>
                </a:solidFill>
              </a:rPr>
              <a:t>g)  named individual works of art by two or more artists acting as a corporate body.</a:t>
            </a:r>
          </a:p>
          <a:p>
            <a:pPr marL="457200" indent="-457200" eaLnBrk="1" fontAlgn="auto" hangingPunct="1">
              <a:spcAft>
                <a:spcPts val="0"/>
              </a:spcAft>
              <a:buFont typeface="Arial" pitchFamily="34" charset="0"/>
              <a:buAutoNum type="alphaLcParenR" startAt="6"/>
              <a:defRPr/>
            </a:pPr>
            <a:endParaRPr lang="en-US" sz="2000" dirty="0" smtClean="0"/>
          </a:p>
          <a:p>
            <a:pPr marL="457200" indent="-457200" eaLnBrk="1" fontAlgn="auto" hangingPunct="1">
              <a:spcAft>
                <a:spcPts val="0"/>
              </a:spcAft>
              <a:buFont typeface="Arial" pitchFamily="34" charset="0"/>
              <a:buNone/>
              <a:defRPr/>
            </a:pPr>
            <a:endParaRPr lang="en-US" sz="2000"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image(3).tif"/>
          <p:cNvPicPr>
            <a:picLocks noChangeAspect="1"/>
          </p:cNvPicPr>
          <p:nvPr/>
        </p:nvPicPr>
        <p:blipFill>
          <a:blip r:embed="rId2" cstate="print"/>
          <a:srcRect/>
          <a:stretch>
            <a:fillRect/>
          </a:stretch>
        </p:blipFill>
        <p:spPr bwMode="auto">
          <a:xfrm>
            <a:off x="2057400" y="457200"/>
            <a:ext cx="5986463" cy="5967413"/>
          </a:xfrm>
          <a:prstGeom prst="rect">
            <a:avLst/>
          </a:prstGeom>
          <a:noFill/>
          <a:ln w="9525">
            <a:noFill/>
            <a:miter lim="800000"/>
            <a:headEnd/>
            <a:tailEnd/>
          </a:ln>
        </p:spPr>
      </p:pic>
      <p:sp>
        <p:nvSpPr>
          <p:cNvPr id="175107" name="TextBox 4"/>
          <p:cNvSpPr txBox="1">
            <a:spLocks noChangeArrowheads="1"/>
          </p:cNvSpPr>
          <p:nvPr/>
        </p:nvSpPr>
        <p:spPr bwMode="auto">
          <a:xfrm>
            <a:off x="304800" y="457200"/>
            <a:ext cx="1828800" cy="1754188"/>
          </a:xfrm>
          <a:prstGeom prst="rect">
            <a:avLst/>
          </a:prstGeom>
          <a:noFill/>
          <a:ln w="9525">
            <a:noFill/>
            <a:miter lim="800000"/>
            <a:headEnd/>
            <a:tailEnd/>
          </a:ln>
        </p:spPr>
        <p:txBody>
          <a:bodyPr>
            <a:spAutoFit/>
          </a:bodyPr>
          <a:lstStyle/>
          <a:p>
            <a:r>
              <a:rPr lang="en-US">
                <a:latin typeface="Calibri" pitchFamily="34" charset="0"/>
              </a:rPr>
              <a:t>Exercise 3 – Determine the authorized access point for this corporate body</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Box 3"/>
          <p:cNvSpPr txBox="1">
            <a:spLocks noChangeArrowheads="1"/>
          </p:cNvSpPr>
          <p:nvPr/>
        </p:nvSpPr>
        <p:spPr bwMode="auto">
          <a:xfrm>
            <a:off x="2514600" y="6324600"/>
            <a:ext cx="4648200" cy="369888"/>
          </a:xfrm>
          <a:prstGeom prst="rect">
            <a:avLst/>
          </a:prstGeom>
          <a:noFill/>
          <a:ln w="9525">
            <a:noFill/>
            <a:miter lim="800000"/>
            <a:headEnd/>
            <a:tailEnd/>
          </a:ln>
        </p:spPr>
        <p:txBody>
          <a:bodyPr>
            <a:spAutoFit/>
          </a:bodyPr>
          <a:lstStyle/>
          <a:p>
            <a:pPr algn="ctr"/>
            <a:r>
              <a:rPr lang="en-US">
                <a:latin typeface="Calibri" pitchFamily="34" charset="0"/>
              </a:rPr>
              <a:t>Jewel box insert</a:t>
            </a:r>
          </a:p>
        </p:txBody>
      </p:sp>
      <p:pic>
        <p:nvPicPr>
          <p:cNvPr id="176131" name="Picture 4" descr="image(4).tif"/>
          <p:cNvPicPr>
            <a:picLocks noChangeAspect="1"/>
          </p:cNvPicPr>
          <p:nvPr/>
        </p:nvPicPr>
        <p:blipFill>
          <a:blip r:embed="rId2" cstate="print"/>
          <a:srcRect/>
          <a:stretch>
            <a:fillRect/>
          </a:stretch>
        </p:blipFill>
        <p:spPr bwMode="auto">
          <a:xfrm>
            <a:off x="2133600" y="609600"/>
            <a:ext cx="5638800" cy="5530850"/>
          </a:xfrm>
          <a:prstGeom prst="rect">
            <a:avLst/>
          </a:prstGeom>
          <a:noFill/>
          <a:ln w="9525">
            <a:noFill/>
            <a:miter lim="800000"/>
            <a:headEnd/>
            <a:tailEnd/>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1" descr="image(5).tif"/>
          <p:cNvPicPr>
            <a:picLocks noChangeAspect="1"/>
          </p:cNvPicPr>
          <p:nvPr/>
        </p:nvPicPr>
        <p:blipFill>
          <a:blip r:embed="rId2" cstate="print"/>
          <a:srcRect/>
          <a:stretch>
            <a:fillRect/>
          </a:stretch>
        </p:blipFill>
        <p:spPr bwMode="auto">
          <a:xfrm>
            <a:off x="914400" y="609600"/>
            <a:ext cx="7488238" cy="5829300"/>
          </a:xfrm>
          <a:prstGeom prst="rect">
            <a:avLst/>
          </a:prstGeom>
          <a:noFill/>
          <a:ln w="9525">
            <a:no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photo (5).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1" descr="ScreenShot087.bmp"/>
          <p:cNvPicPr>
            <a:picLocks noChangeAspect="1"/>
          </p:cNvPicPr>
          <p:nvPr/>
        </p:nvPicPr>
        <p:blipFill>
          <a:blip r:embed="rId2" cstate="print"/>
          <a:srcRect/>
          <a:stretch>
            <a:fillRect/>
          </a:stretch>
        </p:blipFill>
        <p:spPr bwMode="auto">
          <a:xfrm>
            <a:off x="0" y="381000"/>
            <a:ext cx="9110663" cy="5980113"/>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1" descr="ScreenShot150.bmp"/>
          <p:cNvPicPr>
            <a:picLocks noChangeAspect="1"/>
          </p:cNvPicPr>
          <p:nvPr/>
        </p:nvPicPr>
        <p:blipFill>
          <a:blip r:embed="rId2" cstate="print"/>
          <a:srcRect/>
          <a:stretch>
            <a:fillRect/>
          </a:stretch>
        </p:blipFill>
        <p:spPr bwMode="auto">
          <a:xfrm>
            <a:off x="0" y="685800"/>
            <a:ext cx="9144000" cy="5851525"/>
          </a:xfrm>
          <a:prstGeom prst="rect">
            <a:avLst/>
          </a:prstGeom>
          <a:noFill/>
          <a:ln w="9525">
            <a:noFill/>
            <a:miter lim="800000"/>
            <a:headEnd/>
            <a:tailEnd/>
          </a:ln>
        </p:spPr>
      </p:pic>
      <p:sp>
        <p:nvSpPr>
          <p:cNvPr id="180227" name="TextBox 2"/>
          <p:cNvSpPr txBox="1">
            <a:spLocks noChangeArrowheads="1"/>
          </p:cNvSpPr>
          <p:nvPr/>
        </p:nvSpPr>
        <p:spPr bwMode="auto">
          <a:xfrm>
            <a:off x="304800" y="152400"/>
            <a:ext cx="8305800" cy="646113"/>
          </a:xfrm>
          <a:prstGeom prst="rect">
            <a:avLst/>
          </a:prstGeom>
          <a:noFill/>
          <a:ln w="9525">
            <a:noFill/>
            <a:miter lim="800000"/>
            <a:headEnd/>
            <a:tailEnd/>
          </a:ln>
        </p:spPr>
        <p:txBody>
          <a:bodyPr>
            <a:spAutoFit/>
          </a:bodyPr>
          <a:lstStyle/>
          <a:p>
            <a:r>
              <a:rPr lang="en-US">
                <a:latin typeface="Calibri" pitchFamily="34" charset="0"/>
              </a:rPr>
              <a:t>Exercise 4a – Determine the authorized access point for the corporate body related to this resource</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1" descr="ScreenShot151.bmp"/>
          <p:cNvPicPr>
            <a:picLocks noChangeAspect="1"/>
          </p:cNvPicPr>
          <p:nvPr/>
        </p:nvPicPr>
        <p:blipFill>
          <a:blip r:embed="rId2" cstate="print"/>
          <a:srcRect/>
          <a:stretch>
            <a:fillRect/>
          </a:stretch>
        </p:blipFill>
        <p:spPr bwMode="auto">
          <a:xfrm>
            <a:off x="184150" y="0"/>
            <a:ext cx="8775700" cy="6858000"/>
          </a:xfrm>
          <a:prstGeom prst="rect">
            <a:avLst/>
          </a:prstGeom>
          <a:noFill/>
          <a:ln w="9525">
            <a:noFill/>
            <a:miter lim="800000"/>
            <a:headEnd/>
            <a:tailEnd/>
          </a:ln>
        </p:spPr>
      </p:pic>
      <p:sp>
        <p:nvSpPr>
          <p:cNvPr id="181251" name="TextBox 2"/>
          <p:cNvSpPr txBox="1">
            <a:spLocks noChangeArrowheads="1"/>
          </p:cNvSpPr>
          <p:nvPr/>
        </p:nvSpPr>
        <p:spPr bwMode="auto">
          <a:xfrm>
            <a:off x="5029200" y="2819400"/>
            <a:ext cx="3200400" cy="646113"/>
          </a:xfrm>
          <a:prstGeom prst="rect">
            <a:avLst/>
          </a:prstGeom>
          <a:solidFill>
            <a:schemeClr val="bg2"/>
          </a:solidFill>
          <a:ln w="19050">
            <a:solidFill>
              <a:srgbClr val="C00000"/>
            </a:solidFill>
            <a:miter lim="800000"/>
            <a:headEnd/>
            <a:tailEnd/>
          </a:ln>
        </p:spPr>
        <p:txBody>
          <a:bodyPr>
            <a:spAutoFit/>
          </a:bodyPr>
          <a:lstStyle/>
          <a:p>
            <a:r>
              <a:rPr lang="en-US">
                <a:solidFill>
                  <a:srgbClr val="C00000"/>
                </a:solidFill>
                <a:latin typeface="Calibri" pitchFamily="34" charset="0"/>
              </a:rPr>
              <a:t>Corporate body browse in OCLC authority file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ScreenShot209.bmp"/>
          <p:cNvPicPr>
            <a:picLocks noChangeAspect="1"/>
          </p:cNvPicPr>
          <p:nvPr/>
        </p:nvPicPr>
        <p:blipFill>
          <a:blip r:embed="rId2" cstate="print"/>
          <a:srcRect/>
          <a:stretch>
            <a:fillRect/>
          </a:stretch>
        </p:blipFill>
        <p:spPr bwMode="auto">
          <a:xfrm>
            <a:off x="1219200" y="152400"/>
            <a:ext cx="5594350" cy="3300413"/>
          </a:xfrm>
          <a:prstGeom prst="rect">
            <a:avLst/>
          </a:prstGeom>
          <a:noFill/>
          <a:ln w="9525">
            <a:noFill/>
            <a:miter lim="800000"/>
            <a:headEnd/>
            <a:tailEnd/>
          </a:ln>
        </p:spPr>
      </p:pic>
      <p:pic>
        <p:nvPicPr>
          <p:cNvPr id="182275" name="Picture 4" descr="ScreenShot211.bmp"/>
          <p:cNvPicPr>
            <a:picLocks noChangeAspect="1"/>
          </p:cNvPicPr>
          <p:nvPr/>
        </p:nvPicPr>
        <p:blipFill>
          <a:blip r:embed="rId3" cstate="print"/>
          <a:srcRect/>
          <a:stretch>
            <a:fillRect/>
          </a:stretch>
        </p:blipFill>
        <p:spPr bwMode="auto">
          <a:xfrm>
            <a:off x="1981200" y="3557588"/>
            <a:ext cx="4868863" cy="3300412"/>
          </a:xfrm>
          <a:prstGeom prst="rect">
            <a:avLst/>
          </a:prstGeom>
          <a:noFill/>
          <a:ln w="9525">
            <a:noFill/>
            <a:miter lim="800000"/>
            <a:headEnd/>
            <a:tailEnd/>
          </a:ln>
        </p:spPr>
      </p:pic>
      <p:pic>
        <p:nvPicPr>
          <p:cNvPr id="182276" name="Picture 5" descr="ScreenShot212.bmp"/>
          <p:cNvPicPr>
            <a:picLocks noChangeAspect="1"/>
          </p:cNvPicPr>
          <p:nvPr/>
        </p:nvPicPr>
        <p:blipFill>
          <a:blip r:embed="rId4" cstate="print"/>
          <a:srcRect/>
          <a:stretch>
            <a:fillRect/>
          </a:stretch>
        </p:blipFill>
        <p:spPr bwMode="auto">
          <a:xfrm>
            <a:off x="5486400" y="4800600"/>
            <a:ext cx="3216275" cy="1668463"/>
          </a:xfrm>
          <a:prstGeom prst="rect">
            <a:avLst/>
          </a:prstGeom>
          <a:noFill/>
          <a:ln w="9525">
            <a:noFill/>
            <a:miter lim="800000"/>
            <a:headEnd/>
            <a:tailEnd/>
          </a:ln>
        </p:spPr>
      </p:pic>
      <p:sp>
        <p:nvSpPr>
          <p:cNvPr id="182277" name="TextBox 6"/>
          <p:cNvSpPr txBox="1">
            <a:spLocks noChangeArrowheads="1"/>
          </p:cNvSpPr>
          <p:nvPr/>
        </p:nvSpPr>
        <p:spPr bwMode="auto">
          <a:xfrm>
            <a:off x="7391400" y="228600"/>
            <a:ext cx="1371600" cy="923925"/>
          </a:xfrm>
          <a:prstGeom prst="rect">
            <a:avLst/>
          </a:prstGeom>
          <a:noFill/>
          <a:ln w="25400">
            <a:solidFill>
              <a:srgbClr val="C00000"/>
            </a:solidFill>
            <a:miter lim="800000"/>
            <a:headEnd/>
            <a:tailEnd/>
          </a:ln>
        </p:spPr>
        <p:txBody>
          <a:bodyPr>
            <a:spAutoFit/>
          </a:bodyPr>
          <a:lstStyle/>
          <a:p>
            <a:r>
              <a:rPr lang="en-US">
                <a:solidFill>
                  <a:srgbClr val="C00000"/>
                </a:solidFill>
                <a:latin typeface="Calibri" pitchFamily="34" charset="0"/>
              </a:rPr>
              <a:t>Relevant RDA Instructions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Box 2"/>
          <p:cNvSpPr txBox="1">
            <a:spLocks noChangeArrowheads="1"/>
          </p:cNvSpPr>
          <p:nvPr/>
        </p:nvSpPr>
        <p:spPr bwMode="auto">
          <a:xfrm>
            <a:off x="304800" y="152400"/>
            <a:ext cx="7848600" cy="369888"/>
          </a:xfrm>
          <a:prstGeom prst="rect">
            <a:avLst/>
          </a:prstGeom>
          <a:noFill/>
          <a:ln w="9525">
            <a:noFill/>
            <a:miter lim="800000"/>
            <a:headEnd/>
            <a:tailEnd/>
          </a:ln>
        </p:spPr>
        <p:txBody>
          <a:bodyPr>
            <a:spAutoFit/>
          </a:bodyPr>
          <a:lstStyle/>
          <a:p>
            <a:r>
              <a:rPr lang="en-US">
                <a:latin typeface="Calibri" pitchFamily="34" charset="0"/>
              </a:rPr>
              <a:t>Exercise 4b – Determine the authorized access point for the creator of this map</a:t>
            </a:r>
          </a:p>
        </p:txBody>
      </p:sp>
      <p:pic>
        <p:nvPicPr>
          <p:cNvPr id="183299" name="Picture 3" descr="ScreenShot203.bmp"/>
          <p:cNvPicPr>
            <a:picLocks noChangeAspect="1"/>
          </p:cNvPicPr>
          <p:nvPr/>
        </p:nvPicPr>
        <p:blipFill>
          <a:blip r:embed="rId2" cstate="print"/>
          <a:srcRect/>
          <a:stretch>
            <a:fillRect/>
          </a:stretch>
        </p:blipFill>
        <p:spPr bwMode="auto">
          <a:xfrm>
            <a:off x="1828800" y="609600"/>
            <a:ext cx="5281613" cy="6043613"/>
          </a:xfrm>
          <a:prstGeom prst="rect">
            <a:avLst/>
          </a:prstGeom>
          <a:noFill/>
          <a:ln w="9525">
            <a:noFill/>
            <a:miter lim="800000"/>
            <a:headEnd/>
            <a:tailEnd/>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3" descr="ScreenShot206.bmp"/>
          <p:cNvPicPr>
            <a:picLocks noChangeAspect="1"/>
          </p:cNvPicPr>
          <p:nvPr/>
        </p:nvPicPr>
        <p:blipFill>
          <a:blip r:embed="rId2" cstate="print"/>
          <a:srcRect/>
          <a:stretch>
            <a:fillRect/>
          </a:stretch>
        </p:blipFill>
        <p:spPr bwMode="auto">
          <a:xfrm>
            <a:off x="457200" y="381000"/>
            <a:ext cx="4922838" cy="4960938"/>
          </a:xfrm>
          <a:prstGeom prst="rect">
            <a:avLst/>
          </a:prstGeom>
          <a:noFill/>
          <a:ln w="9525">
            <a:noFill/>
            <a:miter lim="800000"/>
            <a:headEnd/>
            <a:tailEnd/>
          </a:ln>
        </p:spPr>
      </p:pic>
      <p:pic>
        <p:nvPicPr>
          <p:cNvPr id="184323" name="Picture 5" descr="ScreenShot208.bmp"/>
          <p:cNvPicPr>
            <a:picLocks noChangeAspect="1"/>
          </p:cNvPicPr>
          <p:nvPr/>
        </p:nvPicPr>
        <p:blipFill>
          <a:blip r:embed="rId3" cstate="print"/>
          <a:srcRect/>
          <a:stretch>
            <a:fillRect/>
          </a:stretch>
        </p:blipFill>
        <p:spPr bwMode="auto">
          <a:xfrm>
            <a:off x="4343400" y="2133600"/>
            <a:ext cx="4405313" cy="4397375"/>
          </a:xfrm>
          <a:prstGeom prst="rect">
            <a:avLst/>
          </a:prstGeom>
          <a:noFill/>
          <a:ln w="9525">
            <a:noFill/>
            <a:miter lim="800000"/>
            <a:headEnd/>
            <a:tailEnd/>
          </a:ln>
        </p:spPr>
      </p:pic>
      <p:sp>
        <p:nvSpPr>
          <p:cNvPr id="184324" name="TextBox 4"/>
          <p:cNvSpPr txBox="1">
            <a:spLocks noChangeArrowheads="1"/>
          </p:cNvSpPr>
          <p:nvPr/>
        </p:nvSpPr>
        <p:spPr bwMode="auto">
          <a:xfrm>
            <a:off x="6477000" y="304800"/>
            <a:ext cx="1371600" cy="923925"/>
          </a:xfrm>
          <a:prstGeom prst="rect">
            <a:avLst/>
          </a:prstGeom>
          <a:noFill/>
          <a:ln w="25400">
            <a:solidFill>
              <a:srgbClr val="C00000"/>
            </a:solidFill>
            <a:miter lim="800000"/>
            <a:headEnd/>
            <a:tailEnd/>
          </a:ln>
        </p:spPr>
        <p:txBody>
          <a:bodyPr>
            <a:spAutoFit/>
          </a:bodyPr>
          <a:lstStyle/>
          <a:p>
            <a:r>
              <a:rPr lang="en-US">
                <a:solidFill>
                  <a:srgbClr val="C00000"/>
                </a:solidFill>
                <a:latin typeface="Calibri" pitchFamily="34" charset="0"/>
              </a:rPr>
              <a:t>Relevant RDA Instructions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3" descr="ScreenShot276.bmp"/>
          <p:cNvPicPr>
            <a:picLocks noGrp="1" noChangeAspect="1"/>
          </p:cNvPicPr>
          <p:nvPr>
            <p:ph idx="1"/>
          </p:nvPr>
        </p:nvPicPr>
        <p:blipFill>
          <a:blip r:embed="rId2" cstate="print"/>
          <a:srcRect/>
          <a:stretch>
            <a:fillRect/>
          </a:stretch>
        </p:blipFill>
        <p:spPr>
          <a:xfrm>
            <a:off x="685800" y="0"/>
            <a:ext cx="7589838" cy="1997075"/>
          </a:xfrm>
        </p:spPr>
      </p:pic>
      <p:pic>
        <p:nvPicPr>
          <p:cNvPr id="19459" name="Picture 5" descr="ScreenShot278.bmp"/>
          <p:cNvPicPr>
            <a:picLocks noChangeAspect="1"/>
          </p:cNvPicPr>
          <p:nvPr/>
        </p:nvPicPr>
        <p:blipFill>
          <a:blip r:embed="rId3" cstate="print"/>
          <a:srcRect/>
          <a:stretch>
            <a:fillRect/>
          </a:stretch>
        </p:blipFill>
        <p:spPr bwMode="auto">
          <a:xfrm>
            <a:off x="381000" y="2041525"/>
            <a:ext cx="3459163" cy="4816475"/>
          </a:xfrm>
          <a:prstGeom prst="rect">
            <a:avLst/>
          </a:prstGeom>
          <a:noFill/>
          <a:ln w="9525">
            <a:noFill/>
            <a:miter lim="800000"/>
            <a:headEnd/>
            <a:tailEnd/>
          </a:ln>
        </p:spPr>
      </p:pic>
      <p:pic>
        <p:nvPicPr>
          <p:cNvPr id="19460" name="Picture 6" descr="ScreenShot279.bmp"/>
          <p:cNvPicPr>
            <a:picLocks noChangeAspect="1"/>
          </p:cNvPicPr>
          <p:nvPr/>
        </p:nvPicPr>
        <p:blipFill>
          <a:blip r:embed="rId4" cstate="print"/>
          <a:srcRect/>
          <a:stretch>
            <a:fillRect/>
          </a:stretch>
        </p:blipFill>
        <p:spPr bwMode="auto">
          <a:xfrm>
            <a:off x="3840163" y="2438400"/>
            <a:ext cx="5281612" cy="3978275"/>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3" descr="image(1).tif"/>
          <p:cNvPicPr>
            <a:picLocks noChangeAspect="1"/>
          </p:cNvPicPr>
          <p:nvPr/>
        </p:nvPicPr>
        <p:blipFill>
          <a:blip r:embed="rId2" cstate="print"/>
          <a:srcRect/>
          <a:stretch>
            <a:fillRect/>
          </a:stretch>
        </p:blipFill>
        <p:spPr bwMode="auto">
          <a:xfrm>
            <a:off x="1752600" y="381000"/>
            <a:ext cx="6532563" cy="6161088"/>
          </a:xfrm>
          <a:prstGeom prst="rect">
            <a:avLst/>
          </a:prstGeom>
          <a:noFill/>
          <a:ln w="9525">
            <a:noFill/>
            <a:miter lim="800000"/>
            <a:headEnd/>
            <a:tailEnd/>
          </a:ln>
        </p:spPr>
      </p:pic>
      <p:sp>
        <p:nvSpPr>
          <p:cNvPr id="185347" name="TextBox 6"/>
          <p:cNvSpPr txBox="1">
            <a:spLocks noChangeArrowheads="1"/>
          </p:cNvSpPr>
          <p:nvPr/>
        </p:nvSpPr>
        <p:spPr bwMode="auto">
          <a:xfrm>
            <a:off x="304800" y="304800"/>
            <a:ext cx="1524000" cy="2032000"/>
          </a:xfrm>
          <a:prstGeom prst="rect">
            <a:avLst/>
          </a:prstGeom>
          <a:noFill/>
          <a:ln w="9525">
            <a:noFill/>
            <a:miter lim="800000"/>
            <a:headEnd/>
            <a:tailEnd/>
          </a:ln>
        </p:spPr>
        <p:txBody>
          <a:bodyPr>
            <a:spAutoFit/>
          </a:bodyPr>
          <a:lstStyle/>
          <a:p>
            <a:r>
              <a:rPr lang="en-US">
                <a:latin typeface="Calibri" pitchFamily="34" charset="0"/>
              </a:rPr>
              <a:t>Exercise 5 – Determine the authorized access point for The Thrillseekers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image0000.jpg"/>
          <p:cNvPicPr>
            <a:picLocks noChangeAspect="1"/>
          </p:cNvPicPr>
          <p:nvPr/>
        </p:nvPicPr>
        <p:blipFill>
          <a:blip r:embed="rId2" cstate="print"/>
          <a:srcRect/>
          <a:stretch>
            <a:fillRect/>
          </a:stretch>
        </p:blipFill>
        <p:spPr bwMode="auto">
          <a:xfrm>
            <a:off x="914400" y="152400"/>
            <a:ext cx="7570788" cy="6573838"/>
          </a:xfrm>
          <a:prstGeom prst="rect">
            <a:avLst/>
          </a:prstGeom>
          <a:noFill/>
          <a:ln w="9525">
            <a:noFill/>
            <a:miter lim="800000"/>
            <a:headEnd/>
            <a:tailEnd/>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eaLnBrk="1" hangingPunct="1"/>
            <a:r>
              <a:rPr lang="en-US" smtClean="0"/>
              <a:t>Info you’ve found</a:t>
            </a:r>
          </a:p>
        </p:txBody>
      </p:sp>
      <p:sp>
        <p:nvSpPr>
          <p:cNvPr id="187395" name="Content Placeholder 2"/>
          <p:cNvSpPr>
            <a:spLocks noGrp="1"/>
          </p:cNvSpPr>
          <p:nvPr>
            <p:ph idx="1"/>
          </p:nvPr>
        </p:nvSpPr>
        <p:spPr/>
        <p:txBody>
          <a:bodyPr/>
          <a:lstStyle/>
          <a:p>
            <a:pPr eaLnBrk="1" hangingPunct="1"/>
            <a:r>
              <a:rPr lang="en-US" smtClean="0"/>
              <a:t>No authority records in OCLC</a:t>
            </a:r>
          </a:p>
          <a:p>
            <a:pPr eaLnBrk="1" hangingPunct="1"/>
            <a:r>
              <a:rPr lang="en-US" smtClean="0"/>
              <a:t>OCLC AACR2 bib records have the following headings:  </a:t>
            </a:r>
          </a:p>
          <a:p>
            <a:pPr eaLnBrk="1" hangingPunct="1">
              <a:buFont typeface="Arial" charset="0"/>
              <a:buNone/>
            </a:pPr>
            <a:r>
              <a:rPr lang="en-US" smtClean="0"/>
              <a:t>	110 2_ Thrillseekers (Musical group)</a:t>
            </a:r>
          </a:p>
          <a:p>
            <a:pPr eaLnBrk="1" hangingPunct="1">
              <a:buFont typeface="Arial" charset="0"/>
              <a:buNone/>
            </a:pPr>
            <a:r>
              <a:rPr lang="en-US" smtClean="0"/>
              <a:t>	710 2_ Thrillseekers (Musical group)</a:t>
            </a:r>
          </a:p>
          <a:p>
            <a:pPr eaLnBrk="1" hangingPunct="1"/>
            <a:r>
              <a:rPr lang="en-US" smtClean="0"/>
              <a:t>Three German National Library non-AACR2 bib records have the heading:</a:t>
            </a:r>
          </a:p>
          <a:p>
            <a:pPr eaLnBrk="1" hangingPunct="1">
              <a:buFont typeface="Arial" charset="0"/>
              <a:buNone/>
            </a:pPr>
            <a:r>
              <a:rPr lang="en-US" smtClean="0"/>
              <a:t>	700 0_ Thrillseekers.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pPr eaLnBrk="1" hangingPunct="1"/>
            <a:r>
              <a:rPr lang="en-US" smtClean="0"/>
              <a:t>Info you’ve found</a:t>
            </a:r>
          </a:p>
        </p:txBody>
      </p:sp>
      <p:sp>
        <p:nvSpPr>
          <p:cNvPr id="188419" name="Content Placeholder 2"/>
          <p:cNvSpPr>
            <a:spLocks noGrp="1"/>
          </p:cNvSpPr>
          <p:nvPr>
            <p:ph idx="1"/>
          </p:nvPr>
        </p:nvSpPr>
        <p:spPr/>
        <p:txBody>
          <a:bodyPr/>
          <a:lstStyle/>
          <a:p>
            <a:pPr eaLnBrk="1" hangingPunct="1"/>
            <a:r>
              <a:rPr lang="en-US" smtClean="0"/>
              <a:t>VIAF has two authority records from the German National Library:</a:t>
            </a:r>
          </a:p>
          <a:p>
            <a:pPr eaLnBrk="1" hangingPunct="1">
              <a:buFont typeface="Arial" charset="0"/>
              <a:buNone/>
            </a:pPr>
            <a:endParaRPr lang="en-US" smtClean="0"/>
          </a:p>
          <a:p>
            <a:pPr eaLnBrk="1" hangingPunct="1">
              <a:buFont typeface="Arial" charset="0"/>
              <a:buNone/>
            </a:pPr>
            <a:r>
              <a:rPr lang="en-US" smtClean="0"/>
              <a:t>	</a:t>
            </a:r>
          </a:p>
        </p:txBody>
      </p:sp>
      <p:pic>
        <p:nvPicPr>
          <p:cNvPr id="188420" name="Picture 3" descr="ScreenShot371.bmp"/>
          <p:cNvPicPr>
            <a:picLocks noChangeAspect="1"/>
          </p:cNvPicPr>
          <p:nvPr/>
        </p:nvPicPr>
        <p:blipFill>
          <a:blip r:embed="rId2" cstate="print"/>
          <a:srcRect/>
          <a:stretch>
            <a:fillRect/>
          </a:stretch>
        </p:blipFill>
        <p:spPr bwMode="auto">
          <a:xfrm>
            <a:off x="457200" y="2819400"/>
            <a:ext cx="8054975" cy="2682875"/>
          </a:xfrm>
          <a:prstGeom prst="rect">
            <a:avLst/>
          </a:prstGeom>
          <a:noFill/>
          <a:ln w="9525">
            <a:noFill/>
            <a:miter lim="800000"/>
            <a:headEnd/>
            <a:tailEnd/>
          </a:ln>
        </p:spPr>
      </p:pic>
      <p:sp>
        <p:nvSpPr>
          <p:cNvPr id="5" name="Oval 4"/>
          <p:cNvSpPr/>
          <p:nvPr/>
        </p:nvSpPr>
        <p:spPr>
          <a:xfrm>
            <a:off x="3048000" y="4419600"/>
            <a:ext cx="990600" cy="1066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5" descr="ScreenShot372.bmp"/>
          <p:cNvPicPr>
            <a:picLocks noChangeAspect="1"/>
          </p:cNvPicPr>
          <p:nvPr/>
        </p:nvPicPr>
        <p:blipFill>
          <a:blip r:embed="rId2" cstate="print"/>
          <a:srcRect/>
          <a:stretch>
            <a:fillRect/>
          </a:stretch>
        </p:blipFill>
        <p:spPr bwMode="auto">
          <a:xfrm>
            <a:off x="0" y="533400"/>
            <a:ext cx="9102725" cy="5813425"/>
          </a:xfrm>
          <a:prstGeom prst="rect">
            <a:avLst/>
          </a:prstGeom>
          <a:noFill/>
          <a:ln w="9525">
            <a:noFill/>
            <a:miter lim="800000"/>
            <a:headEnd/>
            <a:tailEnd/>
          </a:ln>
        </p:spPr>
      </p:pic>
      <p:sp>
        <p:nvSpPr>
          <p:cNvPr id="189443" name="TextBox 6"/>
          <p:cNvSpPr txBox="1">
            <a:spLocks noChangeArrowheads="1"/>
          </p:cNvSpPr>
          <p:nvPr/>
        </p:nvSpPr>
        <p:spPr bwMode="auto">
          <a:xfrm>
            <a:off x="4495800" y="3886200"/>
            <a:ext cx="3200400" cy="369888"/>
          </a:xfrm>
          <a:prstGeom prst="rect">
            <a:avLst/>
          </a:prstGeom>
          <a:noFill/>
          <a:ln w="9525">
            <a:solidFill>
              <a:srgbClr val="C00000"/>
            </a:solidFill>
            <a:miter lim="800000"/>
            <a:headEnd/>
            <a:tailEnd/>
          </a:ln>
        </p:spPr>
        <p:txBody>
          <a:bodyPr>
            <a:spAutoFit/>
          </a:bodyPr>
          <a:lstStyle/>
          <a:p>
            <a:pPr algn="ctr"/>
            <a:r>
              <a:rPr lang="en-US">
                <a:solidFill>
                  <a:srgbClr val="C00000"/>
                </a:solidFill>
                <a:latin typeface="Calibri" pitchFamily="34" charset="0"/>
              </a:rPr>
              <a:t>Wirklicher Name = Real name</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3"/>
          </a:xfrm>
        </p:spPr>
        <p:txBody>
          <a:bodyPr rtlCol="0">
            <a:normAutofit fontScale="90000"/>
          </a:bodyPr>
          <a:lstStyle/>
          <a:p>
            <a:pPr eaLnBrk="1" fontAlgn="auto" hangingPunct="1">
              <a:spcAft>
                <a:spcPts val="0"/>
              </a:spcAft>
              <a:defRPr/>
            </a:pPr>
            <a:r>
              <a:rPr lang="en-US" dirty="0" smtClean="0"/>
              <a:t>More info you’ve found</a:t>
            </a:r>
            <a:endParaRPr lang="en-US" dirty="0"/>
          </a:p>
        </p:txBody>
      </p:sp>
      <p:sp>
        <p:nvSpPr>
          <p:cNvPr id="3" name="Content Placeholder 2"/>
          <p:cNvSpPr>
            <a:spLocks noGrp="1"/>
          </p:cNvSpPr>
          <p:nvPr>
            <p:ph idx="1"/>
          </p:nvPr>
        </p:nvSpPr>
        <p:spPr>
          <a:xfrm>
            <a:off x="457200" y="914400"/>
            <a:ext cx="8229600" cy="5791200"/>
          </a:xfrm>
        </p:spPr>
        <p:txBody>
          <a:bodyPr rtlCol="0">
            <a:normAutofit fontScale="92500"/>
          </a:bodyPr>
          <a:lstStyle/>
          <a:p>
            <a:pPr eaLnBrk="1" fontAlgn="auto" hangingPunct="1">
              <a:spcAft>
                <a:spcPts val="0"/>
              </a:spcAft>
              <a:buFont typeface="Arial" pitchFamily="34" charset="0"/>
              <a:buNone/>
              <a:defRPr/>
            </a:pPr>
            <a:r>
              <a:rPr lang="en-US" sz="2400" dirty="0" smtClean="0"/>
              <a:t>Wikipedia: </a:t>
            </a:r>
            <a:r>
              <a:rPr lang="en-US" sz="2400" b="1" dirty="0" smtClean="0"/>
              <a:t>The </a:t>
            </a:r>
            <a:r>
              <a:rPr lang="en-US" sz="2400" b="1" dirty="0" err="1" smtClean="0"/>
              <a:t>Thrillseekers</a:t>
            </a:r>
            <a:r>
              <a:rPr lang="en-US" sz="2400" dirty="0" smtClean="0"/>
              <a:t> (born </a:t>
            </a:r>
            <a:r>
              <a:rPr lang="en-US" sz="2400" b="1" dirty="0" smtClean="0"/>
              <a:t>Steve </a:t>
            </a:r>
            <a:r>
              <a:rPr lang="en-US" sz="2400" b="1" dirty="0" err="1" smtClean="0"/>
              <a:t>Helstrip</a:t>
            </a:r>
            <a:r>
              <a:rPr lang="en-US" sz="2400" dirty="0" smtClean="0"/>
              <a:t>) is the name of an English trance DJ, record producer and </a:t>
            </a:r>
            <a:r>
              <a:rPr lang="en-US" sz="2400" dirty="0" err="1" smtClean="0"/>
              <a:t>remixer</a:t>
            </a:r>
            <a:r>
              <a:rPr lang="en-US" sz="2400" dirty="0" smtClean="0"/>
              <a:t>.  He has been at the forefront of the trance genre since the release in 1998 of his critically acclaimed track, "</a:t>
            </a:r>
            <a:r>
              <a:rPr lang="en-US" sz="2400" dirty="0" err="1" smtClean="0"/>
              <a:t>Synaesthesia</a:t>
            </a:r>
            <a:r>
              <a:rPr lang="en-US" sz="2400" dirty="0" smtClean="0"/>
              <a:t> (Fly Away).“</a:t>
            </a:r>
          </a:p>
          <a:p>
            <a:pPr eaLnBrk="1" fontAlgn="auto" hangingPunct="1">
              <a:spcAft>
                <a:spcPts val="0"/>
              </a:spcAft>
              <a:buFont typeface="Arial" pitchFamily="34" charset="0"/>
              <a:buNone/>
              <a:defRPr/>
            </a:pPr>
            <a:r>
              <a:rPr lang="en-US" sz="2400" dirty="0" err="1" smtClean="0"/>
              <a:t>CubeTrance</a:t>
            </a:r>
            <a:r>
              <a:rPr lang="en-US" sz="2400" dirty="0" smtClean="0"/>
              <a:t> website: U.K. based producer Steve </a:t>
            </a:r>
            <a:r>
              <a:rPr lang="en-US" sz="2400" dirty="0" err="1" smtClean="0"/>
              <a:t>Helstrip</a:t>
            </a:r>
            <a:r>
              <a:rPr lang="en-US" sz="2400" dirty="0" smtClean="0"/>
              <a:t> better known as The </a:t>
            </a:r>
            <a:r>
              <a:rPr lang="en-US" sz="2400" dirty="0" err="1" smtClean="0"/>
              <a:t>Thrillseekers</a:t>
            </a:r>
            <a:endParaRPr lang="en-US" sz="2400" dirty="0" smtClean="0"/>
          </a:p>
          <a:p>
            <a:pPr eaLnBrk="1" fontAlgn="auto" hangingPunct="1">
              <a:spcAft>
                <a:spcPts val="0"/>
              </a:spcAft>
              <a:buFont typeface="Arial" pitchFamily="34" charset="0"/>
              <a:buNone/>
              <a:defRPr/>
            </a:pPr>
            <a:r>
              <a:rPr lang="en-US" sz="2400" dirty="0" err="1" smtClean="0"/>
              <a:t>Discogs</a:t>
            </a:r>
            <a:r>
              <a:rPr lang="en-US" sz="2400" dirty="0" smtClean="0"/>
              <a:t> website:</a:t>
            </a:r>
          </a:p>
          <a:p>
            <a:pPr eaLnBrk="1" fontAlgn="auto" hangingPunct="1">
              <a:spcAft>
                <a:spcPts val="0"/>
              </a:spcAft>
              <a:buFont typeface="Arial" pitchFamily="34" charset="0"/>
              <a:buNone/>
              <a:defRPr/>
            </a:pPr>
            <a:r>
              <a:rPr lang="en-US" sz="2400" dirty="0" smtClean="0"/>
              <a:t>	</a:t>
            </a:r>
            <a:r>
              <a:rPr lang="en-US" sz="2400" b="1" dirty="0" err="1" smtClean="0"/>
              <a:t>Thrillseekers</a:t>
            </a:r>
            <a:r>
              <a:rPr lang="en-US" sz="2400" b="1" dirty="0" smtClean="0"/>
              <a:t>, The</a:t>
            </a:r>
          </a:p>
          <a:p>
            <a:pPr eaLnBrk="1" fontAlgn="auto" hangingPunct="1">
              <a:spcAft>
                <a:spcPts val="0"/>
              </a:spcAft>
              <a:buFont typeface="Arial" pitchFamily="34" charset="0"/>
              <a:buNone/>
              <a:defRPr/>
            </a:pPr>
            <a:r>
              <a:rPr lang="en-US" sz="2400" dirty="0" smtClean="0"/>
              <a:t>	Real Name: Steven Robin </a:t>
            </a:r>
            <a:r>
              <a:rPr lang="en-US" sz="2400" dirty="0" err="1" smtClean="0"/>
              <a:t>Helstrip</a:t>
            </a:r>
            <a:endParaRPr lang="en-US" sz="2400" dirty="0" smtClean="0"/>
          </a:p>
          <a:p>
            <a:pPr eaLnBrk="1" fontAlgn="auto" hangingPunct="1">
              <a:spcAft>
                <a:spcPts val="0"/>
              </a:spcAft>
              <a:buFont typeface="Arial" pitchFamily="34" charset="0"/>
              <a:buNone/>
              <a:defRPr/>
            </a:pPr>
            <a:r>
              <a:rPr lang="en-US" sz="2400" dirty="0" smtClean="0"/>
              <a:t>iTunes website: The </a:t>
            </a:r>
            <a:r>
              <a:rPr lang="en-US" sz="2400" dirty="0" err="1" smtClean="0"/>
              <a:t>Thrillseekers</a:t>
            </a:r>
            <a:r>
              <a:rPr lang="en-US" sz="2400" dirty="0" smtClean="0"/>
              <a:t>; Biography: </a:t>
            </a:r>
            <a:r>
              <a:rPr lang="en-US" sz="2400" dirty="0" err="1" smtClean="0"/>
              <a:t>Thrillseekers</a:t>
            </a:r>
            <a:r>
              <a:rPr lang="en-US" sz="2400" dirty="0" smtClean="0"/>
              <a:t> (aka Steve </a:t>
            </a:r>
            <a:r>
              <a:rPr lang="en-US" sz="2400" dirty="0" err="1" smtClean="0"/>
              <a:t>Helstrip</a:t>
            </a:r>
            <a:r>
              <a:rPr lang="en-US" sz="2400" dirty="0" smtClean="0"/>
              <a:t>) started out making music like many aspiring producers, via a home studio. Originally, </a:t>
            </a:r>
            <a:r>
              <a:rPr lang="en-US" sz="2400" dirty="0" err="1" smtClean="0"/>
              <a:t>Helstrip</a:t>
            </a:r>
            <a:r>
              <a:rPr lang="en-US" sz="2400" dirty="0" smtClean="0"/>
              <a:t> was working on video game music for a well-known video game company, when his debut 12" was picked up and aggressively promoted by trance juggernaut DJ Paul Van </a:t>
            </a:r>
            <a:r>
              <a:rPr lang="en-US" sz="2400" dirty="0" err="1" smtClean="0"/>
              <a:t>Dyk</a:t>
            </a:r>
            <a:r>
              <a:rPr lang="en-US" sz="2400" dirty="0" smtClean="0"/>
              <a:t>. After extensive studio work, </a:t>
            </a:r>
            <a:r>
              <a:rPr lang="en-US" sz="2400" dirty="0" err="1" smtClean="0"/>
              <a:t>Helstrip</a:t>
            </a:r>
            <a:r>
              <a:rPr lang="en-US" sz="2400" dirty="0" smtClean="0"/>
              <a:t> also began to pursue a DJ career.</a:t>
            </a:r>
            <a:endParaRPr lang="en-US" sz="2400"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ScreenShot227.bmp"/>
          <p:cNvPicPr>
            <a:picLocks noChangeAspect="1"/>
          </p:cNvPicPr>
          <p:nvPr/>
        </p:nvPicPr>
        <p:blipFill>
          <a:blip r:embed="rId2" cstate="print"/>
          <a:srcRect/>
          <a:stretch>
            <a:fillRect/>
          </a:stretch>
        </p:blipFill>
        <p:spPr bwMode="auto">
          <a:xfrm>
            <a:off x="228600" y="1143000"/>
            <a:ext cx="8689975" cy="4894263"/>
          </a:xfrm>
          <a:prstGeom prst="rect">
            <a:avLst/>
          </a:prstGeom>
          <a:noFill/>
          <a:ln w="9525">
            <a:noFill/>
            <a:miter lim="800000"/>
            <a:headEnd/>
            <a:tailEnd/>
          </a:ln>
        </p:spPr>
      </p:pic>
      <p:sp>
        <p:nvSpPr>
          <p:cNvPr id="191491" name="TextBox 3"/>
          <p:cNvSpPr txBox="1">
            <a:spLocks noChangeArrowheads="1"/>
          </p:cNvSpPr>
          <p:nvPr/>
        </p:nvSpPr>
        <p:spPr bwMode="auto">
          <a:xfrm>
            <a:off x="2514600" y="304800"/>
            <a:ext cx="4191000" cy="523875"/>
          </a:xfrm>
          <a:prstGeom prst="rect">
            <a:avLst/>
          </a:prstGeom>
          <a:noFill/>
          <a:ln w="25400">
            <a:solidFill>
              <a:srgbClr val="C00000"/>
            </a:solidFill>
            <a:miter lim="800000"/>
            <a:headEnd/>
            <a:tailEnd/>
          </a:ln>
        </p:spPr>
        <p:txBody>
          <a:bodyPr>
            <a:spAutoFit/>
          </a:bodyPr>
          <a:lstStyle/>
          <a:p>
            <a:r>
              <a:rPr lang="en-US" sz="2800">
                <a:solidFill>
                  <a:srgbClr val="C00000"/>
                </a:solidFill>
                <a:latin typeface="Calibri" pitchFamily="34" charset="0"/>
              </a:rPr>
              <a:t>Relevant RDA Instructions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ScreenShot228.bmp"/>
          <p:cNvPicPr>
            <a:picLocks noChangeAspect="1"/>
          </p:cNvPicPr>
          <p:nvPr/>
        </p:nvPicPr>
        <p:blipFill>
          <a:blip r:embed="rId3" cstate="print"/>
          <a:srcRect/>
          <a:stretch>
            <a:fillRect/>
          </a:stretch>
        </p:blipFill>
        <p:spPr bwMode="auto">
          <a:xfrm>
            <a:off x="1600200" y="457200"/>
            <a:ext cx="6437313" cy="6027738"/>
          </a:xfrm>
          <a:prstGeom prst="rect">
            <a:avLst/>
          </a:prstGeom>
          <a:noFill/>
          <a:ln w="9525">
            <a:noFill/>
            <a:miter lim="800000"/>
            <a:headEnd/>
            <a:tailEnd/>
          </a:ln>
        </p:spPr>
      </p:pic>
      <p:sp>
        <p:nvSpPr>
          <p:cNvPr id="192515" name="TextBox 3"/>
          <p:cNvSpPr txBox="1">
            <a:spLocks noChangeArrowheads="1"/>
          </p:cNvSpPr>
          <p:nvPr/>
        </p:nvSpPr>
        <p:spPr bwMode="auto">
          <a:xfrm>
            <a:off x="228600" y="2057400"/>
            <a:ext cx="2133600" cy="954088"/>
          </a:xfrm>
          <a:prstGeom prst="rect">
            <a:avLst/>
          </a:prstGeom>
          <a:noFill/>
          <a:ln w="25400">
            <a:solidFill>
              <a:srgbClr val="C00000"/>
            </a:solidFill>
            <a:miter lim="800000"/>
            <a:headEnd/>
            <a:tailEnd/>
          </a:ln>
        </p:spPr>
        <p:txBody>
          <a:bodyPr>
            <a:spAutoFit/>
          </a:bodyPr>
          <a:lstStyle/>
          <a:p>
            <a:r>
              <a:rPr lang="en-US" sz="2800">
                <a:solidFill>
                  <a:srgbClr val="C00000"/>
                </a:solidFill>
                <a:latin typeface="Calibri" pitchFamily="34" charset="0"/>
              </a:rPr>
              <a:t>Relevant RDA Instructions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5" descr="ScreenShot231.bmp"/>
          <p:cNvPicPr>
            <a:picLocks noChangeAspect="1"/>
          </p:cNvPicPr>
          <p:nvPr/>
        </p:nvPicPr>
        <p:blipFill>
          <a:blip r:embed="rId2" cstate="print"/>
          <a:srcRect/>
          <a:stretch>
            <a:fillRect/>
          </a:stretch>
        </p:blipFill>
        <p:spPr bwMode="auto">
          <a:xfrm>
            <a:off x="1219200" y="457200"/>
            <a:ext cx="6867525" cy="5926138"/>
          </a:xfrm>
          <a:prstGeom prst="rect">
            <a:avLst/>
          </a:prstGeom>
          <a:noFill/>
          <a:ln w="9525">
            <a:noFill/>
            <a:miter lim="800000"/>
            <a:headEnd/>
            <a:tailEnd/>
          </a:ln>
        </p:spPr>
      </p:pic>
      <p:sp>
        <p:nvSpPr>
          <p:cNvPr id="193539" name="TextBox 2"/>
          <p:cNvSpPr txBox="1">
            <a:spLocks noChangeArrowheads="1"/>
          </p:cNvSpPr>
          <p:nvPr/>
        </p:nvSpPr>
        <p:spPr bwMode="auto">
          <a:xfrm>
            <a:off x="228600" y="1752600"/>
            <a:ext cx="1905000" cy="1384300"/>
          </a:xfrm>
          <a:prstGeom prst="rect">
            <a:avLst/>
          </a:prstGeom>
          <a:noFill/>
          <a:ln w="25400">
            <a:solidFill>
              <a:srgbClr val="C00000"/>
            </a:solidFill>
            <a:miter lim="800000"/>
            <a:headEnd/>
            <a:tailEnd/>
          </a:ln>
        </p:spPr>
        <p:txBody>
          <a:bodyPr>
            <a:spAutoFit/>
          </a:bodyPr>
          <a:lstStyle/>
          <a:p>
            <a:r>
              <a:rPr lang="en-US" sz="2800">
                <a:solidFill>
                  <a:srgbClr val="C00000"/>
                </a:solidFill>
                <a:latin typeface="Calibri" pitchFamily="34" charset="0"/>
              </a:rPr>
              <a:t>Relevant RDA Instructions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ctrTitle"/>
          </p:nvPr>
        </p:nvSpPr>
        <p:spPr/>
        <p:txBody>
          <a:bodyPr/>
          <a:lstStyle/>
          <a:p>
            <a:pPr eaLnBrk="1" hangingPunct="1"/>
            <a:r>
              <a:rPr lang="en-US" smtClean="0"/>
              <a:t>Relationship Designators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87363"/>
          </a:xfrm>
        </p:spPr>
        <p:txBody>
          <a:bodyPr rtlCol="0">
            <a:normAutofit fontScale="90000"/>
          </a:bodyPr>
          <a:lstStyle/>
          <a:p>
            <a:pPr eaLnBrk="1" fontAlgn="auto" hangingPunct="1">
              <a:spcAft>
                <a:spcPts val="0"/>
              </a:spcAft>
              <a:defRPr/>
            </a:pPr>
            <a:r>
              <a:rPr lang="en-US" dirty="0" smtClean="0">
                <a:solidFill>
                  <a:srgbClr val="0066FF"/>
                </a:solidFill>
              </a:rPr>
              <a:t>6.3  Form of Work</a:t>
            </a:r>
            <a:endParaRPr lang="en-US" dirty="0">
              <a:solidFill>
                <a:srgbClr val="0066FF"/>
              </a:solidFill>
            </a:endParaRPr>
          </a:p>
        </p:txBody>
      </p:sp>
      <p:pic>
        <p:nvPicPr>
          <p:cNvPr id="20483" name="Picture 6" descr="ScreenShot281.bmp"/>
          <p:cNvPicPr>
            <a:picLocks noChangeAspect="1"/>
          </p:cNvPicPr>
          <p:nvPr/>
        </p:nvPicPr>
        <p:blipFill>
          <a:blip r:embed="rId3" cstate="print"/>
          <a:srcRect/>
          <a:stretch>
            <a:fillRect/>
          </a:stretch>
        </p:blipFill>
        <p:spPr bwMode="auto">
          <a:xfrm>
            <a:off x="381000" y="914400"/>
            <a:ext cx="4672013" cy="5502275"/>
          </a:xfrm>
          <a:prstGeom prst="rect">
            <a:avLst/>
          </a:prstGeom>
          <a:noFill/>
          <a:ln w="9525">
            <a:noFill/>
            <a:miter lim="800000"/>
            <a:headEnd/>
            <a:tailEnd/>
          </a:ln>
        </p:spPr>
      </p:pic>
      <p:sp>
        <p:nvSpPr>
          <p:cNvPr id="20484" name="TextBox 7"/>
          <p:cNvSpPr txBox="1">
            <a:spLocks noChangeArrowheads="1"/>
          </p:cNvSpPr>
          <p:nvPr/>
        </p:nvSpPr>
        <p:spPr bwMode="auto">
          <a:xfrm>
            <a:off x="5334000" y="1447800"/>
            <a:ext cx="3505200" cy="4800600"/>
          </a:xfrm>
          <a:prstGeom prst="rect">
            <a:avLst/>
          </a:prstGeom>
          <a:noFill/>
          <a:ln w="9525">
            <a:noFill/>
            <a:miter lim="800000"/>
            <a:headEnd/>
            <a:tailEnd/>
          </a:ln>
        </p:spPr>
        <p:txBody>
          <a:bodyPr>
            <a:spAutoFit/>
          </a:bodyPr>
          <a:lstStyle/>
          <a:p>
            <a:r>
              <a:rPr lang="en-US">
                <a:latin typeface="Calibri" pitchFamily="34" charset="0"/>
              </a:rPr>
              <a:t>War of the worlds (</a:t>
            </a:r>
            <a:r>
              <a:rPr lang="en-US">
                <a:solidFill>
                  <a:srgbClr val="0066FF"/>
                </a:solidFill>
                <a:latin typeface="Calibri" pitchFamily="34" charset="0"/>
              </a:rPr>
              <a:t>Radio program</a:t>
            </a:r>
            <a:r>
              <a:rPr lang="en-US">
                <a:latin typeface="Calibri" pitchFamily="34" charset="0"/>
              </a:rPr>
              <a:t>)</a:t>
            </a:r>
          </a:p>
          <a:p>
            <a:endParaRPr lang="en-US">
              <a:latin typeface="Calibri" pitchFamily="34" charset="0"/>
            </a:endParaRPr>
          </a:p>
          <a:p>
            <a:r>
              <a:rPr lang="en-US">
                <a:latin typeface="Calibri" pitchFamily="34" charset="0"/>
              </a:rPr>
              <a:t>War of the worlds (</a:t>
            </a:r>
            <a:r>
              <a:rPr lang="en-US">
                <a:solidFill>
                  <a:srgbClr val="0066FF"/>
                </a:solidFill>
                <a:latin typeface="Calibri" pitchFamily="34" charset="0"/>
              </a:rPr>
              <a:t>Television program</a:t>
            </a:r>
            <a:r>
              <a:rPr lang="en-US">
                <a:latin typeface="Calibri" pitchFamily="34" charset="0"/>
              </a:rPr>
              <a:t>)</a:t>
            </a:r>
          </a:p>
          <a:p>
            <a:endParaRPr lang="en-US">
              <a:latin typeface="Calibri" pitchFamily="34" charset="0"/>
            </a:endParaRPr>
          </a:p>
          <a:p>
            <a:r>
              <a:rPr lang="en-US">
                <a:latin typeface="Calibri" pitchFamily="34" charset="0"/>
              </a:rPr>
              <a:t>21 Jump Street (</a:t>
            </a:r>
            <a:r>
              <a:rPr lang="en-US">
                <a:solidFill>
                  <a:srgbClr val="0066FF"/>
                </a:solidFill>
                <a:latin typeface="Calibri" pitchFamily="34" charset="0"/>
              </a:rPr>
              <a:t>Motion picture</a:t>
            </a:r>
            <a:r>
              <a:rPr lang="en-US">
                <a:latin typeface="Calibri" pitchFamily="34" charset="0"/>
              </a:rPr>
              <a:t>)</a:t>
            </a:r>
          </a:p>
          <a:p>
            <a:endParaRPr lang="en-US">
              <a:latin typeface="Calibri" pitchFamily="34" charset="0"/>
            </a:endParaRPr>
          </a:p>
          <a:p>
            <a:r>
              <a:rPr lang="en-US">
                <a:latin typeface="Calibri" pitchFamily="34" charset="0"/>
              </a:rPr>
              <a:t>21 Jump Street (</a:t>
            </a:r>
            <a:r>
              <a:rPr lang="en-US">
                <a:solidFill>
                  <a:srgbClr val="0066FF"/>
                </a:solidFill>
                <a:latin typeface="Calibri" pitchFamily="34" charset="0"/>
              </a:rPr>
              <a:t>Television program</a:t>
            </a:r>
            <a:r>
              <a:rPr lang="en-US">
                <a:latin typeface="Calibri" pitchFamily="34" charset="0"/>
              </a:rPr>
              <a:t>)</a:t>
            </a:r>
          </a:p>
          <a:p>
            <a:endParaRPr lang="en-US">
              <a:latin typeface="Calibri" pitchFamily="34" charset="0"/>
            </a:endParaRPr>
          </a:p>
          <a:p>
            <a:r>
              <a:rPr lang="en-US">
                <a:latin typeface="Calibri" pitchFamily="34" charset="0"/>
              </a:rPr>
              <a:t>Loos, Anita, $d 1893-1981. $t Gentlemen prefer blondes (</a:t>
            </a:r>
            <a:r>
              <a:rPr lang="en-US">
                <a:solidFill>
                  <a:srgbClr val="0066FF"/>
                </a:solidFill>
                <a:latin typeface="Calibri" pitchFamily="34" charset="0"/>
              </a:rPr>
              <a:t>Play</a:t>
            </a:r>
            <a:r>
              <a:rPr lang="en-US">
                <a:latin typeface="Calibri" pitchFamily="34" charset="0"/>
              </a:rPr>
              <a:t>)</a:t>
            </a:r>
          </a:p>
          <a:p>
            <a:endParaRPr lang="en-US">
              <a:latin typeface="Calibri" pitchFamily="34" charset="0"/>
            </a:endParaRPr>
          </a:p>
          <a:p>
            <a:r>
              <a:rPr lang="en-US">
                <a:latin typeface="Calibri" pitchFamily="34" charset="0"/>
              </a:rPr>
              <a:t>Card, Orson Scott. $t Ender in exile (</a:t>
            </a:r>
            <a:r>
              <a:rPr lang="en-US">
                <a:solidFill>
                  <a:srgbClr val="0066FF"/>
                </a:solidFill>
                <a:latin typeface="Calibri" pitchFamily="34" charset="0"/>
              </a:rPr>
              <a:t>Graphic novel</a:t>
            </a:r>
            <a:r>
              <a:rPr lang="en-US">
                <a:latin typeface="Calibri" pitchFamily="34" charset="0"/>
              </a:rPr>
              <a:t>)</a:t>
            </a:r>
          </a:p>
          <a:p>
            <a:endParaRPr lang="en-US">
              <a:latin typeface="Calibri" pitchFamily="34" charset="0"/>
            </a:endParaRPr>
          </a:p>
          <a:p>
            <a:r>
              <a:rPr lang="en-US">
                <a:latin typeface="Calibri" pitchFamily="34" charset="0"/>
              </a:rPr>
              <a:t>Doctor Who (</a:t>
            </a:r>
            <a:r>
              <a:rPr lang="en-US">
                <a:solidFill>
                  <a:srgbClr val="0066FF"/>
                </a:solidFill>
                <a:latin typeface="Calibri" pitchFamily="34" charset="0"/>
              </a:rPr>
              <a:t>Series</a:t>
            </a:r>
            <a:r>
              <a:rPr lang="en-US">
                <a:latin typeface="Calibri" pitchFamily="34" charset="0"/>
              </a:rPr>
              <a:t>)</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457200" y="152400"/>
            <a:ext cx="8229600" cy="762000"/>
          </a:xfrm>
        </p:spPr>
        <p:txBody>
          <a:bodyPr/>
          <a:lstStyle/>
          <a:p>
            <a:pPr algn="l" eaLnBrk="1" hangingPunct="1"/>
            <a:r>
              <a:rPr lang="en-US" smtClean="0"/>
              <a:t>Bibliographic Records</a:t>
            </a:r>
          </a:p>
        </p:txBody>
      </p:sp>
      <p:sp>
        <p:nvSpPr>
          <p:cNvPr id="5123" name="Text Placeholder 2"/>
          <p:cNvSpPr>
            <a:spLocks noGrp="1"/>
          </p:cNvSpPr>
          <p:nvPr>
            <p:ph type="body" idx="1"/>
          </p:nvPr>
        </p:nvSpPr>
        <p:spPr>
          <a:xfrm>
            <a:off x="457200" y="1143000"/>
            <a:ext cx="4040188" cy="639763"/>
          </a:xfrm>
        </p:spPr>
        <p:txBody>
          <a:bodyPr rtlCol="0">
            <a:normAutofit fontScale="92500" lnSpcReduction="20000"/>
          </a:bodyPr>
          <a:lstStyle/>
          <a:p>
            <a:pPr algn="ctr" eaLnBrk="1" fontAlgn="auto" hangingPunct="1">
              <a:spcAft>
                <a:spcPts val="0"/>
              </a:spcAft>
              <a:buFont typeface="Arial" pitchFamily="34" charset="0"/>
              <a:buNone/>
              <a:defRPr/>
            </a:pPr>
            <a:r>
              <a:rPr lang="en-US" dirty="0" smtClean="0"/>
              <a:t>AACR2  21.0D1 &amp; MARC Code List for </a:t>
            </a:r>
            <a:r>
              <a:rPr lang="en-US" dirty="0" err="1" smtClean="0"/>
              <a:t>Relators</a:t>
            </a:r>
            <a:endParaRPr lang="en-US" dirty="0" smtClean="0"/>
          </a:p>
        </p:txBody>
      </p:sp>
      <p:sp>
        <p:nvSpPr>
          <p:cNvPr id="195588" name="Content Placeholder 3"/>
          <p:cNvSpPr>
            <a:spLocks noGrp="1"/>
          </p:cNvSpPr>
          <p:nvPr>
            <p:ph sz="half" idx="2"/>
          </p:nvPr>
        </p:nvSpPr>
        <p:spPr>
          <a:xfrm>
            <a:off x="457200" y="1828800"/>
            <a:ext cx="4040188" cy="4800600"/>
          </a:xfrm>
        </p:spPr>
        <p:txBody>
          <a:bodyPr/>
          <a:lstStyle/>
          <a:p>
            <a:pPr eaLnBrk="1" hangingPunct="1">
              <a:buFont typeface="Arial" charset="0"/>
              <a:buNone/>
            </a:pPr>
            <a:r>
              <a:rPr lang="en-US" smtClean="0"/>
              <a:t>700 1_ </a:t>
            </a:r>
            <a:r>
              <a:rPr lang="fr-FR" smtClean="0">
                <a:ea typeface="Arial Unicode MS" pitchFamily="34" charset="-128"/>
                <a:cs typeface="Arial Unicode MS" pitchFamily="34" charset="-128"/>
              </a:rPr>
              <a:t>$a</a:t>
            </a:r>
            <a:r>
              <a:rPr lang="en-US" smtClean="0"/>
              <a:t> Stead, Erin E., </a:t>
            </a:r>
            <a:r>
              <a:rPr lang="en-US" smtClean="0">
                <a:solidFill>
                  <a:srgbClr val="0070C0"/>
                </a:solidFill>
              </a:rPr>
              <a:t>$e ill.</a:t>
            </a:r>
          </a:p>
          <a:p>
            <a:pPr eaLnBrk="1" hangingPunct="1">
              <a:buFont typeface="Arial" charset="0"/>
              <a:buNone/>
            </a:pPr>
            <a:endParaRPr lang="en-US" smtClean="0"/>
          </a:p>
          <a:p>
            <a:pPr eaLnBrk="1" hangingPunct="1">
              <a:buFont typeface="Arial" charset="0"/>
              <a:buNone/>
            </a:pPr>
            <a:r>
              <a:rPr lang="en-US" smtClean="0"/>
              <a:t>700 1_ </a:t>
            </a:r>
            <a:r>
              <a:rPr lang="fr-FR" smtClean="0">
                <a:ea typeface="Arial Unicode MS" pitchFamily="34" charset="-128"/>
                <a:cs typeface="Arial Unicode MS" pitchFamily="34" charset="-128"/>
              </a:rPr>
              <a:t>$a</a:t>
            </a:r>
            <a:r>
              <a:rPr lang="en-US" smtClean="0"/>
              <a:t> Eastwood, Clint, $d 1930- </a:t>
            </a:r>
            <a:r>
              <a:rPr lang="en-US" smtClean="0">
                <a:solidFill>
                  <a:srgbClr val="0070C0"/>
                </a:solidFill>
              </a:rPr>
              <a:t>$4 pro $4 drt $4 act $4 cmp</a:t>
            </a:r>
          </a:p>
          <a:p>
            <a:pPr eaLnBrk="1" hangingPunct="1">
              <a:buFont typeface="Arial" charset="0"/>
              <a:buNone/>
            </a:pPr>
            <a:endParaRPr lang="en-US" smtClean="0"/>
          </a:p>
          <a:p>
            <a:pPr eaLnBrk="1" hangingPunct="1">
              <a:buFont typeface="Arial" charset="0"/>
              <a:buNone/>
            </a:pPr>
            <a:r>
              <a:rPr lang="en-US" smtClean="0"/>
              <a:t>700 1_ $a Coates, Anne V., </a:t>
            </a:r>
            <a:r>
              <a:rPr lang="en-US" smtClean="0">
                <a:solidFill>
                  <a:srgbClr val="0070C0"/>
                </a:solidFill>
              </a:rPr>
              <a:t>$e film editor.</a:t>
            </a:r>
          </a:p>
          <a:p>
            <a:pPr eaLnBrk="1" hangingPunct="1">
              <a:buFont typeface="Arial" charset="0"/>
              <a:buNone/>
            </a:pPr>
            <a:endParaRPr lang="en-US" smtClean="0"/>
          </a:p>
          <a:p>
            <a:pPr eaLnBrk="1" hangingPunct="1">
              <a:buFont typeface="Arial" charset="0"/>
              <a:buNone/>
            </a:pPr>
            <a:r>
              <a:rPr lang="en-US" smtClean="0"/>
              <a:t>700 1_ $a Pine, Jerry, </a:t>
            </a:r>
            <a:r>
              <a:rPr lang="en-US" smtClean="0">
                <a:solidFill>
                  <a:srgbClr val="0070C0"/>
                </a:solidFill>
              </a:rPr>
              <a:t>$e thesis advisor.</a:t>
            </a:r>
          </a:p>
        </p:txBody>
      </p:sp>
      <p:sp>
        <p:nvSpPr>
          <p:cNvPr id="195589" name="Text Placeholder 4"/>
          <p:cNvSpPr>
            <a:spLocks noGrp="1"/>
          </p:cNvSpPr>
          <p:nvPr>
            <p:ph type="body" sz="quarter" idx="3"/>
          </p:nvPr>
        </p:nvSpPr>
        <p:spPr>
          <a:xfrm>
            <a:off x="4648200" y="990600"/>
            <a:ext cx="4270375" cy="639763"/>
          </a:xfrm>
        </p:spPr>
        <p:txBody>
          <a:bodyPr/>
          <a:lstStyle/>
          <a:p>
            <a:pPr algn="ctr" eaLnBrk="1" hangingPunct="1"/>
            <a:r>
              <a:rPr lang="en-US" smtClean="0"/>
              <a:t>RDA  18.5 &amp; Appendix I</a:t>
            </a:r>
          </a:p>
        </p:txBody>
      </p:sp>
      <p:sp>
        <p:nvSpPr>
          <p:cNvPr id="195590" name="Content Placeholder 5"/>
          <p:cNvSpPr>
            <a:spLocks noGrp="1"/>
          </p:cNvSpPr>
          <p:nvPr>
            <p:ph sz="quarter" idx="4"/>
          </p:nvPr>
        </p:nvSpPr>
        <p:spPr>
          <a:xfrm>
            <a:off x="4645025" y="1828800"/>
            <a:ext cx="4041775" cy="5029200"/>
          </a:xfrm>
        </p:spPr>
        <p:txBody>
          <a:bodyPr/>
          <a:lstStyle/>
          <a:p>
            <a:pPr eaLnBrk="1" hangingPunct="1">
              <a:buFont typeface="Arial" charset="0"/>
              <a:buNone/>
            </a:pPr>
            <a:r>
              <a:rPr lang="en-US" smtClean="0"/>
              <a:t>700 1_ </a:t>
            </a:r>
            <a:r>
              <a:rPr lang="fr-FR" smtClean="0">
                <a:ea typeface="Arial Unicode MS" pitchFamily="34" charset="-128"/>
                <a:cs typeface="Arial Unicode MS" pitchFamily="34" charset="-128"/>
              </a:rPr>
              <a:t>$</a:t>
            </a:r>
            <a:r>
              <a:rPr lang="en-US" smtClean="0"/>
              <a:t> Stead, Erin E., </a:t>
            </a:r>
            <a:r>
              <a:rPr lang="en-US" smtClean="0">
                <a:solidFill>
                  <a:schemeClr val="accent2"/>
                </a:solidFill>
              </a:rPr>
              <a:t>$e illustrator.</a:t>
            </a:r>
          </a:p>
          <a:p>
            <a:pPr eaLnBrk="1" hangingPunct="1">
              <a:spcBef>
                <a:spcPts val="1300"/>
              </a:spcBef>
              <a:buFont typeface="Arial" charset="0"/>
              <a:buNone/>
            </a:pPr>
            <a:r>
              <a:rPr lang="en-US" smtClean="0"/>
              <a:t>700 1_ </a:t>
            </a:r>
            <a:r>
              <a:rPr lang="fr-FR" smtClean="0">
                <a:ea typeface="Arial Unicode MS" pitchFamily="34" charset="-128"/>
                <a:cs typeface="Arial Unicode MS" pitchFamily="34" charset="-128"/>
              </a:rPr>
              <a:t>$a</a:t>
            </a:r>
            <a:r>
              <a:rPr lang="en-US" smtClean="0"/>
              <a:t> Eastwood, Clint, $d 1930- </a:t>
            </a:r>
            <a:r>
              <a:rPr lang="en-US" smtClean="0">
                <a:solidFill>
                  <a:srgbClr val="C00000"/>
                </a:solidFill>
              </a:rPr>
              <a:t>$e film producer, $e film director, $e actor, $e composer (expression)</a:t>
            </a:r>
          </a:p>
          <a:p>
            <a:pPr eaLnBrk="1" hangingPunct="1">
              <a:spcBef>
                <a:spcPts val="1100"/>
              </a:spcBef>
              <a:buFont typeface="Arial" charset="0"/>
              <a:buNone/>
            </a:pPr>
            <a:r>
              <a:rPr lang="en-US" smtClean="0"/>
              <a:t>700 1_ $a Coates, Anne V., </a:t>
            </a:r>
            <a:r>
              <a:rPr lang="en-US" smtClean="0">
                <a:solidFill>
                  <a:srgbClr val="C00000"/>
                </a:solidFill>
              </a:rPr>
              <a:t>$e editor of moving image work.</a:t>
            </a:r>
          </a:p>
          <a:p>
            <a:pPr eaLnBrk="1" hangingPunct="1">
              <a:spcBef>
                <a:spcPts val="1100"/>
              </a:spcBef>
              <a:buFont typeface="Arial" charset="0"/>
              <a:buNone/>
            </a:pPr>
            <a:r>
              <a:rPr lang="en-US" i="1" smtClean="0"/>
              <a:t>No equivalent, but RDA allows use of other terms not in Appendices I-K</a:t>
            </a:r>
          </a:p>
        </p:txBody>
      </p:sp>
      <p:sp>
        <p:nvSpPr>
          <p:cNvPr id="8" name="Slide Number Placeholder 7"/>
          <p:cNvSpPr>
            <a:spLocks noGrp="1"/>
          </p:cNvSpPr>
          <p:nvPr>
            <p:ph type="sldNum" sz="quarter" idx="12"/>
          </p:nvPr>
        </p:nvSpPr>
        <p:spPr/>
        <p:txBody>
          <a:bodyPr/>
          <a:lstStyle/>
          <a:p>
            <a:pPr>
              <a:defRPr/>
            </a:pPr>
            <a:fld id="{8E29A8F9-E97F-45E1-A9C0-D6A380E99839}" type="slidenum">
              <a:rPr lang="en-US"/>
              <a:pPr>
                <a:defRPr/>
              </a:pPr>
              <a:t>190</a:t>
            </a:fld>
            <a:endParaRPr lang="en-US"/>
          </a:p>
        </p:txBody>
      </p:sp>
      <p:sp>
        <p:nvSpPr>
          <p:cNvPr id="195592" name="TextBox 8"/>
          <p:cNvSpPr txBox="1">
            <a:spLocks noChangeArrowheads="1"/>
          </p:cNvSpPr>
          <p:nvPr/>
        </p:nvSpPr>
        <p:spPr bwMode="auto">
          <a:xfrm>
            <a:off x="5638800" y="152400"/>
            <a:ext cx="2971800" cy="923925"/>
          </a:xfrm>
          <a:prstGeom prst="rect">
            <a:avLst/>
          </a:prstGeom>
          <a:noFill/>
          <a:ln w="9525">
            <a:noFill/>
            <a:miter lim="800000"/>
            <a:headEnd/>
            <a:tailEnd/>
          </a:ln>
        </p:spPr>
        <p:txBody>
          <a:bodyPr>
            <a:spAutoFit/>
          </a:bodyPr>
          <a:lstStyle/>
          <a:p>
            <a:r>
              <a:rPr lang="en-US">
                <a:latin typeface="Calibri" pitchFamily="34" charset="0"/>
              </a:rPr>
              <a:t>Persons, Families and Corporate Bodies Associated with a Resource</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457200" y="457200"/>
            <a:ext cx="8229600" cy="762000"/>
          </a:xfrm>
        </p:spPr>
        <p:txBody>
          <a:bodyPr/>
          <a:lstStyle/>
          <a:p>
            <a:pPr algn="l" eaLnBrk="1" hangingPunct="1"/>
            <a:r>
              <a:rPr lang="en-US" smtClean="0"/>
              <a:t>Bibliographic Records</a:t>
            </a:r>
          </a:p>
        </p:txBody>
      </p:sp>
      <p:sp>
        <p:nvSpPr>
          <p:cNvPr id="5123" name="Text Placeholder 2"/>
          <p:cNvSpPr>
            <a:spLocks noGrp="1"/>
          </p:cNvSpPr>
          <p:nvPr>
            <p:ph type="body" idx="1"/>
          </p:nvPr>
        </p:nvSpPr>
        <p:spPr>
          <a:xfrm>
            <a:off x="762000" y="1143000"/>
            <a:ext cx="7696200" cy="762000"/>
          </a:xfrm>
        </p:spPr>
        <p:txBody>
          <a:bodyPr rtlCol="0">
            <a:noAutofit/>
          </a:bodyPr>
          <a:lstStyle/>
          <a:p>
            <a:pPr algn="ctr" eaLnBrk="1" fontAlgn="auto" hangingPunct="1">
              <a:spcAft>
                <a:spcPts val="0"/>
              </a:spcAft>
              <a:buFont typeface="Arial" pitchFamily="34" charset="0"/>
              <a:buNone/>
              <a:defRPr/>
            </a:pPr>
            <a:r>
              <a:rPr lang="en-US" sz="2300" i="1" dirty="0" smtClean="0">
                <a:solidFill>
                  <a:schemeClr val="accent6">
                    <a:lumMod val="75000"/>
                  </a:schemeClr>
                </a:solidFill>
              </a:rPr>
              <a:t>New MARC Bibliographic Coding for Relationship Information</a:t>
            </a:r>
          </a:p>
        </p:txBody>
      </p:sp>
      <p:sp>
        <p:nvSpPr>
          <p:cNvPr id="8" name="Slide Number Placeholder 7"/>
          <p:cNvSpPr>
            <a:spLocks noGrp="1"/>
          </p:cNvSpPr>
          <p:nvPr>
            <p:ph type="sldNum" sz="quarter" idx="12"/>
          </p:nvPr>
        </p:nvSpPr>
        <p:spPr/>
        <p:txBody>
          <a:bodyPr/>
          <a:lstStyle/>
          <a:p>
            <a:pPr>
              <a:defRPr/>
            </a:pPr>
            <a:fld id="{4AA1D0A7-8DD7-495C-BE11-8565DE315CEE}" type="slidenum">
              <a:rPr lang="en-US"/>
              <a:pPr>
                <a:defRPr/>
              </a:pPr>
              <a:t>191</a:t>
            </a:fld>
            <a:endParaRPr lang="en-US"/>
          </a:p>
        </p:txBody>
      </p:sp>
      <p:sp>
        <p:nvSpPr>
          <p:cNvPr id="196613" name="TextBox 8"/>
          <p:cNvSpPr txBox="1">
            <a:spLocks noChangeArrowheads="1"/>
          </p:cNvSpPr>
          <p:nvPr/>
        </p:nvSpPr>
        <p:spPr bwMode="auto">
          <a:xfrm>
            <a:off x="5638800" y="304800"/>
            <a:ext cx="2971800" cy="923925"/>
          </a:xfrm>
          <a:prstGeom prst="rect">
            <a:avLst/>
          </a:prstGeom>
          <a:noFill/>
          <a:ln w="9525">
            <a:noFill/>
            <a:miter lim="800000"/>
            <a:headEnd/>
            <a:tailEnd/>
          </a:ln>
        </p:spPr>
        <p:txBody>
          <a:bodyPr>
            <a:spAutoFit/>
          </a:bodyPr>
          <a:lstStyle/>
          <a:p>
            <a:r>
              <a:rPr lang="en-US">
                <a:latin typeface="Calibri" pitchFamily="34" charset="0"/>
              </a:rPr>
              <a:t>Relationships between Works, Expressions, Manifestations, and Items</a:t>
            </a:r>
          </a:p>
        </p:txBody>
      </p:sp>
      <p:sp>
        <p:nvSpPr>
          <p:cNvPr id="196614" name="Content Placeholder 2"/>
          <p:cNvSpPr>
            <a:spLocks noGrp="1"/>
          </p:cNvSpPr>
          <p:nvPr>
            <p:ph idx="1"/>
          </p:nvPr>
        </p:nvSpPr>
        <p:spPr>
          <a:xfrm>
            <a:off x="381000" y="2133600"/>
            <a:ext cx="8458200" cy="4114800"/>
          </a:xfrm>
        </p:spPr>
        <p:txBody>
          <a:bodyPr/>
          <a:lstStyle/>
          <a:p>
            <a:pPr eaLnBrk="1" hangingPunct="1"/>
            <a:r>
              <a:rPr lang="en-US" sz="2900" b="0" smtClean="0"/>
              <a:t>7XX fields:</a:t>
            </a:r>
          </a:p>
          <a:p>
            <a:pPr eaLnBrk="1" hangingPunct="1"/>
            <a:r>
              <a:rPr lang="en-US" sz="2900" b="0" smtClean="0"/>
              <a:t>$i - Relationship information (R)</a:t>
            </a:r>
          </a:p>
          <a:p>
            <a:pPr eaLnBrk="1" hangingPunct="1"/>
            <a:r>
              <a:rPr lang="en-US" sz="2900" b="0" smtClean="0"/>
              <a:t>    Can use designators from RDA Appendix J to explicitly name the type of relationship between WEMI</a:t>
            </a:r>
          </a:p>
          <a:p>
            <a:pPr eaLnBrk="1" hangingPunct="1"/>
            <a:endParaRPr lang="en-US" sz="2900" b="0" smtClean="0"/>
          </a:p>
          <a:p>
            <a:pPr eaLnBrk="1" hangingPunct="1"/>
            <a:r>
              <a:rPr lang="en-US" sz="2900" b="0" smtClean="0"/>
              <a:t>LC-PCC PS for 1.7.1: When subfield $i for relationship designator is used, it is the first subfield, the first word is capitalized, and the subfield ends with a colon.</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0"/>
            <a:ext cx="8229600" cy="990600"/>
          </a:xfrm>
        </p:spPr>
        <p:txBody>
          <a:bodyPr/>
          <a:lstStyle/>
          <a:p>
            <a:pPr eaLnBrk="1" hangingPunct="1"/>
            <a:r>
              <a:rPr lang="en-US" smtClean="0"/>
              <a:t>Related Works</a:t>
            </a:r>
          </a:p>
        </p:txBody>
      </p:sp>
      <p:sp>
        <p:nvSpPr>
          <p:cNvPr id="197635" name="Text Placeholder 2"/>
          <p:cNvSpPr>
            <a:spLocks noGrp="1"/>
          </p:cNvSpPr>
          <p:nvPr>
            <p:ph type="body" idx="1"/>
          </p:nvPr>
        </p:nvSpPr>
        <p:spPr>
          <a:xfrm>
            <a:off x="457200" y="914400"/>
            <a:ext cx="4040188" cy="639763"/>
          </a:xfrm>
        </p:spPr>
        <p:txBody>
          <a:bodyPr/>
          <a:lstStyle/>
          <a:p>
            <a:pPr algn="ctr" eaLnBrk="1" hangingPunct="1"/>
            <a:r>
              <a:rPr lang="en-US" smtClean="0"/>
              <a:t>AACR2  21.28</a:t>
            </a:r>
          </a:p>
        </p:txBody>
      </p:sp>
      <p:sp>
        <p:nvSpPr>
          <p:cNvPr id="14340" name="Content Placeholder 3"/>
          <p:cNvSpPr>
            <a:spLocks noGrp="1"/>
          </p:cNvSpPr>
          <p:nvPr>
            <p:ph sz="half" idx="2"/>
          </p:nvPr>
        </p:nvSpPr>
        <p:spPr>
          <a:xfrm>
            <a:off x="457200" y="1752600"/>
            <a:ext cx="4040188" cy="4876800"/>
          </a:xfrm>
        </p:spPr>
        <p:txBody>
          <a:bodyPr rtlCol="0">
            <a:normAutofit lnSpcReduction="10000"/>
          </a:bodyPr>
          <a:lstStyle/>
          <a:p>
            <a:pPr eaLnBrk="1" fontAlgn="auto" hangingPunct="1">
              <a:spcAft>
                <a:spcPts val="0"/>
              </a:spcAft>
              <a:buFont typeface="Arial" pitchFamily="34" charset="0"/>
              <a:buNone/>
              <a:defRPr/>
            </a:pPr>
            <a:r>
              <a:rPr lang="en-US" dirty="0" smtClean="0"/>
              <a:t>130 _0  $a Planet of the apes (Motion picture : 1968)</a:t>
            </a:r>
          </a:p>
          <a:p>
            <a:pPr eaLnBrk="1" fontAlgn="auto" hangingPunct="1">
              <a:spcAft>
                <a:spcPts val="0"/>
              </a:spcAft>
              <a:buFont typeface="Arial" pitchFamily="34" charset="0"/>
              <a:buNone/>
              <a:defRPr/>
            </a:pPr>
            <a:r>
              <a:rPr lang="en-US" dirty="0" smtClean="0"/>
              <a:t>245 10  $a Planet of the apes $h [</a:t>
            </a:r>
            <a:r>
              <a:rPr lang="en-US" dirty="0" err="1" smtClean="0"/>
              <a:t>videorecording</a:t>
            </a:r>
            <a:r>
              <a:rPr lang="en-US" dirty="0" smtClean="0"/>
              <a:t>] / $c ... </a:t>
            </a:r>
          </a:p>
          <a:p>
            <a:pPr eaLnBrk="1" fontAlgn="auto" hangingPunct="1">
              <a:spcAft>
                <a:spcPts val="0"/>
              </a:spcAft>
              <a:buFont typeface="Arial" pitchFamily="34" charset="0"/>
              <a:buNone/>
              <a:defRPr/>
            </a:pPr>
            <a:r>
              <a:rPr lang="en-US" dirty="0" smtClean="0"/>
              <a:t>500 __  $a Based on the novel by Pierre </a:t>
            </a:r>
            <a:r>
              <a:rPr lang="en-US" dirty="0" err="1" smtClean="0"/>
              <a:t>Boulle</a:t>
            </a:r>
            <a:r>
              <a:rPr lang="en-US" dirty="0" smtClean="0"/>
              <a:t>.</a:t>
            </a:r>
          </a:p>
          <a:p>
            <a:pPr eaLnBrk="1" fontAlgn="auto" hangingPunct="1">
              <a:spcAft>
                <a:spcPts val="0"/>
              </a:spcAft>
              <a:buFont typeface="Arial" pitchFamily="34" charset="0"/>
              <a:buNone/>
              <a:defRPr/>
            </a:pPr>
            <a:r>
              <a:rPr lang="en-US" dirty="0" smtClean="0"/>
              <a:t>500 __  $a Sequel: Beneath the planet of the apes.</a:t>
            </a:r>
          </a:p>
          <a:p>
            <a:pPr eaLnBrk="1" fontAlgn="auto" hangingPunct="1">
              <a:spcAft>
                <a:spcPts val="0"/>
              </a:spcAft>
              <a:buFont typeface="Arial" pitchFamily="34" charset="0"/>
              <a:buNone/>
              <a:defRPr/>
            </a:pPr>
            <a:r>
              <a:rPr lang="en-US" dirty="0" smtClean="0"/>
              <a:t>700 1_  $a </a:t>
            </a:r>
            <a:r>
              <a:rPr lang="fr-FR" dirty="0" smtClean="0"/>
              <a:t>Boulle, Pierre, $d 1912-1994. $t </a:t>
            </a:r>
            <a:r>
              <a:rPr lang="fr-FR" dirty="0" err="1" smtClean="0"/>
              <a:t>Planète</a:t>
            </a:r>
            <a:r>
              <a:rPr lang="fr-FR" dirty="0" smtClean="0"/>
              <a:t> des singes. </a:t>
            </a:r>
            <a:endParaRPr lang="en-US" dirty="0" smtClean="0"/>
          </a:p>
          <a:p>
            <a:pPr eaLnBrk="1" fontAlgn="auto" hangingPunct="1">
              <a:spcAft>
                <a:spcPts val="0"/>
              </a:spcAft>
              <a:buFont typeface="Arial" pitchFamily="34" charset="0"/>
              <a:buNone/>
              <a:defRPr/>
            </a:pPr>
            <a:r>
              <a:rPr lang="en-US" dirty="0" smtClean="0"/>
              <a:t>730 0 _  $a Beneath the planet of the apes (Motion picture) </a:t>
            </a:r>
          </a:p>
        </p:txBody>
      </p:sp>
      <p:sp>
        <p:nvSpPr>
          <p:cNvPr id="197637" name="Text Placeholder 4"/>
          <p:cNvSpPr>
            <a:spLocks noGrp="1"/>
          </p:cNvSpPr>
          <p:nvPr>
            <p:ph type="body" sz="quarter" idx="3"/>
          </p:nvPr>
        </p:nvSpPr>
        <p:spPr>
          <a:xfrm>
            <a:off x="4648200" y="914400"/>
            <a:ext cx="4041775" cy="639763"/>
          </a:xfrm>
        </p:spPr>
        <p:txBody>
          <a:bodyPr/>
          <a:lstStyle/>
          <a:p>
            <a:pPr algn="ctr" eaLnBrk="1" hangingPunct="1"/>
            <a:r>
              <a:rPr lang="en-US" smtClean="0"/>
              <a:t>RDA  25.1, 24.5 &amp; Appendix J</a:t>
            </a:r>
          </a:p>
        </p:txBody>
      </p:sp>
      <p:sp>
        <p:nvSpPr>
          <p:cNvPr id="197638" name="Content Placeholder 5"/>
          <p:cNvSpPr>
            <a:spLocks noGrp="1"/>
          </p:cNvSpPr>
          <p:nvPr>
            <p:ph sz="quarter" idx="4"/>
          </p:nvPr>
        </p:nvSpPr>
        <p:spPr>
          <a:xfrm>
            <a:off x="4645025" y="1905000"/>
            <a:ext cx="4270375" cy="4724400"/>
          </a:xfrm>
        </p:spPr>
        <p:txBody>
          <a:bodyPr/>
          <a:lstStyle/>
          <a:p>
            <a:pPr eaLnBrk="1" hangingPunct="1">
              <a:buFont typeface="Arial" charset="0"/>
              <a:buNone/>
            </a:pPr>
            <a:r>
              <a:rPr lang="en-US" smtClean="0"/>
              <a:t>130 _0  $a Planet of the apes (Motion picture : 1968)</a:t>
            </a:r>
          </a:p>
          <a:p>
            <a:pPr eaLnBrk="1" hangingPunct="1">
              <a:buFont typeface="Arial" charset="0"/>
              <a:buNone/>
            </a:pPr>
            <a:r>
              <a:rPr lang="en-US" smtClean="0"/>
              <a:t>245 10  $a Planet of the apes / $c ... </a:t>
            </a:r>
          </a:p>
          <a:p>
            <a:pPr eaLnBrk="1" hangingPunct="1">
              <a:buFont typeface="Arial" charset="0"/>
              <a:buNone/>
            </a:pPr>
            <a:r>
              <a:rPr lang="en-US" smtClean="0"/>
              <a:t>700 1_  </a:t>
            </a:r>
            <a:r>
              <a:rPr lang="en-US" smtClean="0">
                <a:solidFill>
                  <a:srgbClr val="C00000"/>
                </a:solidFill>
              </a:rPr>
              <a:t>$i Motion picture adaptation of (work): </a:t>
            </a:r>
            <a:r>
              <a:rPr lang="en-US" smtClean="0"/>
              <a:t>$a </a:t>
            </a:r>
            <a:r>
              <a:rPr lang="fr-FR" smtClean="0"/>
              <a:t>Boulle, Pierre, $d 1912-1994. $t Planète des singes. </a:t>
            </a:r>
            <a:endParaRPr lang="en-US" smtClean="0"/>
          </a:p>
          <a:p>
            <a:pPr eaLnBrk="1" hangingPunct="1">
              <a:buFont typeface="Arial" charset="0"/>
              <a:buNone/>
            </a:pPr>
            <a:r>
              <a:rPr lang="en-US" smtClean="0"/>
              <a:t>730 0 _  </a:t>
            </a:r>
            <a:r>
              <a:rPr lang="en-US" smtClean="0">
                <a:solidFill>
                  <a:srgbClr val="C00000"/>
                </a:solidFill>
              </a:rPr>
              <a:t>$i Sequel: </a:t>
            </a:r>
            <a:r>
              <a:rPr lang="en-US" smtClean="0"/>
              <a:t>$a Beneath the planet of the apes (Motion picture) </a:t>
            </a:r>
          </a:p>
          <a:p>
            <a:pPr eaLnBrk="1" hangingPunct="1">
              <a:buFont typeface="Arial" charset="0"/>
              <a:buNone/>
            </a:pPr>
            <a:endParaRPr lang="en-US" smtClean="0"/>
          </a:p>
        </p:txBody>
      </p:sp>
      <p:sp>
        <p:nvSpPr>
          <p:cNvPr id="8" name="Slide Number Placeholder 7"/>
          <p:cNvSpPr>
            <a:spLocks noGrp="1"/>
          </p:cNvSpPr>
          <p:nvPr>
            <p:ph type="sldNum" sz="quarter" idx="12"/>
          </p:nvPr>
        </p:nvSpPr>
        <p:spPr/>
        <p:txBody>
          <a:bodyPr/>
          <a:lstStyle/>
          <a:p>
            <a:pPr>
              <a:defRPr/>
            </a:pPr>
            <a:fld id="{47565E3C-9928-410D-9495-9BF3ADA432A8}" type="slidenum">
              <a:rPr lang="en-US"/>
              <a:pPr>
                <a:defRPr/>
              </a:pPr>
              <a:t>192</a:t>
            </a:fld>
            <a:endParaRPr 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a:xfrm>
            <a:off x="457200" y="0"/>
            <a:ext cx="8229600" cy="838200"/>
          </a:xfrm>
        </p:spPr>
        <p:txBody>
          <a:bodyPr/>
          <a:lstStyle/>
          <a:p>
            <a:pPr eaLnBrk="1" hangingPunct="1"/>
            <a:r>
              <a:rPr lang="en-US" smtClean="0"/>
              <a:t>Related Expressions</a:t>
            </a:r>
          </a:p>
        </p:txBody>
      </p:sp>
      <p:sp>
        <p:nvSpPr>
          <p:cNvPr id="198659" name="Text Placeholder 2"/>
          <p:cNvSpPr>
            <a:spLocks noGrp="1"/>
          </p:cNvSpPr>
          <p:nvPr>
            <p:ph type="body" idx="1"/>
          </p:nvPr>
        </p:nvSpPr>
        <p:spPr>
          <a:xfrm>
            <a:off x="381000" y="685800"/>
            <a:ext cx="4191000" cy="639763"/>
          </a:xfrm>
        </p:spPr>
        <p:txBody>
          <a:bodyPr/>
          <a:lstStyle/>
          <a:p>
            <a:pPr algn="ctr" eaLnBrk="1" hangingPunct="1"/>
            <a:r>
              <a:rPr lang="en-US" smtClean="0"/>
              <a:t>AACR2  21.14A, 21.30G, 25.5C1</a:t>
            </a:r>
          </a:p>
        </p:txBody>
      </p:sp>
      <p:sp>
        <p:nvSpPr>
          <p:cNvPr id="198660" name="Content Placeholder 3"/>
          <p:cNvSpPr>
            <a:spLocks noGrp="1"/>
          </p:cNvSpPr>
          <p:nvPr>
            <p:ph sz="half" idx="2"/>
          </p:nvPr>
        </p:nvSpPr>
        <p:spPr>
          <a:xfrm>
            <a:off x="457200" y="1524000"/>
            <a:ext cx="4040188" cy="4800600"/>
          </a:xfrm>
        </p:spPr>
        <p:txBody>
          <a:bodyPr/>
          <a:lstStyle/>
          <a:p>
            <a:pPr eaLnBrk="1" hangingPunct="1">
              <a:buFont typeface="Arial" charset="0"/>
              <a:buNone/>
            </a:pPr>
            <a:r>
              <a:rPr lang="en-US" smtClean="0"/>
              <a:t>130 _0  $a Espejo enterrado. $l English.</a:t>
            </a:r>
          </a:p>
          <a:p>
            <a:pPr eaLnBrk="1" hangingPunct="1">
              <a:buFont typeface="Arial" charset="0"/>
              <a:buNone/>
            </a:pPr>
            <a:r>
              <a:rPr lang="en-US" smtClean="0"/>
              <a:t>245 14  $a The buried mirror $h [videorecording] : $b reflections on Spain and the New World / $c a Sogetel, S.A. production in association with the Smithsonian Institution ...</a:t>
            </a:r>
          </a:p>
          <a:p>
            <a:pPr eaLnBrk="1" hangingPunct="1">
              <a:buFont typeface="Arial" charset="0"/>
              <a:buNone/>
            </a:pPr>
            <a:r>
              <a:rPr lang="en-US" smtClean="0"/>
              <a:t>250 __  $a English version.</a:t>
            </a:r>
          </a:p>
          <a:p>
            <a:pPr eaLnBrk="1" hangingPunct="1">
              <a:buFont typeface="Arial" charset="0"/>
              <a:buNone/>
            </a:pPr>
            <a:r>
              <a:rPr lang="en-US" smtClean="0"/>
              <a:t>546 __  $a Dubbed into English from the original Spanish.</a:t>
            </a:r>
          </a:p>
        </p:txBody>
      </p:sp>
      <p:sp>
        <p:nvSpPr>
          <p:cNvPr id="198661" name="Text Placeholder 4"/>
          <p:cNvSpPr>
            <a:spLocks noGrp="1"/>
          </p:cNvSpPr>
          <p:nvPr>
            <p:ph type="body" sz="quarter" idx="3"/>
          </p:nvPr>
        </p:nvSpPr>
        <p:spPr>
          <a:xfrm>
            <a:off x="4648200" y="685800"/>
            <a:ext cx="4041775" cy="639763"/>
          </a:xfrm>
        </p:spPr>
        <p:txBody>
          <a:bodyPr/>
          <a:lstStyle/>
          <a:p>
            <a:pPr algn="ctr" eaLnBrk="1" hangingPunct="1"/>
            <a:r>
              <a:rPr lang="en-US" smtClean="0"/>
              <a:t>RDA  26.1, 24.5 &amp; Appendix J</a:t>
            </a:r>
          </a:p>
        </p:txBody>
      </p:sp>
      <p:sp>
        <p:nvSpPr>
          <p:cNvPr id="198662" name="Content Placeholder 5"/>
          <p:cNvSpPr>
            <a:spLocks noGrp="1"/>
          </p:cNvSpPr>
          <p:nvPr>
            <p:ph sz="quarter" idx="4"/>
          </p:nvPr>
        </p:nvSpPr>
        <p:spPr>
          <a:xfrm>
            <a:off x="4648200" y="1524000"/>
            <a:ext cx="4267200" cy="5029200"/>
          </a:xfrm>
        </p:spPr>
        <p:txBody>
          <a:bodyPr/>
          <a:lstStyle/>
          <a:p>
            <a:pPr eaLnBrk="1" hangingPunct="1">
              <a:buFont typeface="Arial" charset="0"/>
              <a:buNone/>
            </a:pPr>
            <a:r>
              <a:rPr lang="en-US" smtClean="0"/>
              <a:t>130 _0  $a Espejo enterrado. $l English.</a:t>
            </a:r>
          </a:p>
          <a:p>
            <a:pPr eaLnBrk="1" hangingPunct="1">
              <a:buFont typeface="Arial" charset="0"/>
              <a:buNone/>
            </a:pPr>
            <a:r>
              <a:rPr lang="en-US" smtClean="0"/>
              <a:t>245 14  $a The buried mirror : $b reflections on Spain and the New World / $c a Sogetel, S.A. production in association with the Smithsonian Institution ...</a:t>
            </a:r>
          </a:p>
          <a:p>
            <a:pPr eaLnBrk="1" hangingPunct="1">
              <a:buFont typeface="Arial" charset="0"/>
              <a:buNone/>
            </a:pPr>
            <a:r>
              <a:rPr lang="en-US" smtClean="0"/>
              <a:t>250 __ $a English version.</a:t>
            </a:r>
          </a:p>
          <a:p>
            <a:pPr eaLnBrk="1" hangingPunct="1">
              <a:buFont typeface="Arial" charset="0"/>
              <a:buNone/>
            </a:pPr>
            <a:r>
              <a:rPr lang="en-US" smtClean="0"/>
              <a:t>730 0_  </a:t>
            </a:r>
            <a:r>
              <a:rPr lang="en-US" smtClean="0">
                <a:solidFill>
                  <a:srgbClr val="C00000"/>
                </a:solidFill>
              </a:rPr>
              <a:t>$i Translation of: </a:t>
            </a:r>
            <a:r>
              <a:rPr lang="en-US" smtClean="0"/>
              <a:t>$a Espejo enterrado.</a:t>
            </a:r>
          </a:p>
          <a:p>
            <a:pPr eaLnBrk="1" hangingPunct="1">
              <a:buFont typeface="Arial" charset="0"/>
              <a:buNone/>
            </a:pPr>
            <a:endParaRPr lang="en-US" smtClean="0">
              <a:solidFill>
                <a:srgbClr val="FF0000"/>
              </a:solidFill>
              <a:cs typeface="Calibri" pitchFamily="34" charset="0"/>
            </a:endParaRPr>
          </a:p>
        </p:txBody>
      </p:sp>
      <p:sp>
        <p:nvSpPr>
          <p:cNvPr id="8" name="Slide Number Placeholder 7"/>
          <p:cNvSpPr>
            <a:spLocks noGrp="1"/>
          </p:cNvSpPr>
          <p:nvPr>
            <p:ph type="sldNum" sz="quarter" idx="12"/>
          </p:nvPr>
        </p:nvSpPr>
        <p:spPr/>
        <p:txBody>
          <a:bodyPr/>
          <a:lstStyle/>
          <a:p>
            <a:pPr>
              <a:defRPr/>
            </a:pPr>
            <a:fld id="{A52600BB-59D0-426B-8688-63B078DAA324}" type="slidenum">
              <a:rPr lang="en-US"/>
              <a:pPr>
                <a:defRPr/>
              </a:pPr>
              <a:t>193</a:t>
            </a:fld>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New MARC Authority Coding for Relationship Information</a:t>
            </a:r>
            <a:endParaRPr lang="en-US" dirty="0"/>
          </a:p>
        </p:txBody>
      </p:sp>
      <p:sp>
        <p:nvSpPr>
          <p:cNvPr id="199683" name="Content Placeholder 2"/>
          <p:cNvSpPr>
            <a:spLocks noGrp="1"/>
          </p:cNvSpPr>
          <p:nvPr>
            <p:ph idx="1"/>
          </p:nvPr>
        </p:nvSpPr>
        <p:spPr>
          <a:xfrm>
            <a:off x="228600" y="1600200"/>
            <a:ext cx="8915400" cy="5257800"/>
          </a:xfrm>
        </p:spPr>
        <p:txBody>
          <a:bodyPr/>
          <a:lstStyle/>
          <a:p>
            <a:pPr eaLnBrk="1" hangingPunct="1">
              <a:buFont typeface="Arial" charset="0"/>
              <a:buNone/>
            </a:pPr>
            <a:r>
              <a:rPr lang="en-US" smtClean="0"/>
              <a:t>4XX and 5XX fields:</a:t>
            </a:r>
          </a:p>
          <a:p>
            <a:pPr eaLnBrk="1" hangingPunct="1">
              <a:buFont typeface="Arial" charset="0"/>
              <a:buNone/>
            </a:pPr>
            <a:r>
              <a:rPr lang="en-US" smtClean="0"/>
              <a:t>$i - Relationship information (R)</a:t>
            </a:r>
          </a:p>
          <a:p>
            <a:pPr eaLnBrk="1" hangingPunct="1">
              <a:buFont typeface="Arial" charset="0"/>
              <a:buNone/>
            </a:pPr>
            <a:r>
              <a:rPr lang="en-US" smtClean="0"/>
              <a:t>    Can use designators from RDA Appendices J-K</a:t>
            </a:r>
          </a:p>
          <a:p>
            <a:pPr eaLnBrk="1" hangingPunct="1">
              <a:buFont typeface="Arial" charset="0"/>
              <a:buNone/>
            </a:pPr>
            <a:r>
              <a:rPr lang="en-US" smtClean="0"/>
              <a:t>$w - Control Subfield (NR)</a:t>
            </a:r>
          </a:p>
          <a:p>
            <a:pPr eaLnBrk="1" hangingPunct="1">
              <a:buFont typeface="Arial" charset="0"/>
              <a:buNone/>
            </a:pPr>
            <a:r>
              <a:rPr lang="en-US" smtClean="0"/>
              <a:t>	/0 - Special relationship</a:t>
            </a:r>
          </a:p>
          <a:p>
            <a:pPr eaLnBrk="1" hangingPunct="1">
              <a:buFont typeface="Arial" charset="0"/>
              <a:buNone/>
            </a:pPr>
            <a:r>
              <a:rPr lang="en-US" smtClean="0"/>
              <a:t>		i - Reference instruction phrase in subfield $i</a:t>
            </a:r>
          </a:p>
          <a:p>
            <a:pPr eaLnBrk="1" hangingPunct="1">
              <a:spcAft>
                <a:spcPts val="1200"/>
              </a:spcAft>
              <a:buFont typeface="Arial" charset="0"/>
              <a:buNone/>
            </a:pPr>
            <a:r>
              <a:rPr lang="en-US" smtClean="0"/>
              <a:t>		r - Relationship designation in $i or $4</a:t>
            </a:r>
          </a:p>
          <a:p>
            <a:pPr eaLnBrk="1" hangingPunct="1">
              <a:buFont typeface="Arial" charset="0"/>
              <a:buNone/>
            </a:pPr>
            <a:r>
              <a:rPr lang="en-US" sz="2100" smtClean="0"/>
              <a:t>LC-PCC PS for 1.7.1: When subfield $i for relationship designator is used, it is the first subfield, the first word is capitalized, and the subfield ends with a colon.</a:t>
            </a:r>
          </a:p>
          <a:p>
            <a:pPr eaLnBrk="1" hangingPunct="1">
              <a:buFont typeface="Arial" charset="0"/>
              <a:buNone/>
            </a:pPr>
            <a:endParaRPr lang="en-US" smtClean="0"/>
          </a:p>
        </p:txBody>
      </p:sp>
      <p:sp>
        <p:nvSpPr>
          <p:cNvPr id="5" name="Slide Number Placeholder 4"/>
          <p:cNvSpPr>
            <a:spLocks noGrp="1"/>
          </p:cNvSpPr>
          <p:nvPr>
            <p:ph type="sldNum" sz="quarter" idx="12"/>
          </p:nvPr>
        </p:nvSpPr>
        <p:spPr/>
        <p:txBody>
          <a:bodyPr/>
          <a:lstStyle/>
          <a:p>
            <a:pPr>
              <a:defRPr/>
            </a:pPr>
            <a:fld id="{BFC22EB7-A56A-4D83-8230-2676BD3D660B}" type="slidenum">
              <a:rPr lang="en-US"/>
              <a:pPr>
                <a:defRPr/>
              </a:pPr>
              <a:t>194</a:t>
            </a:fld>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King.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941388" y="2643188"/>
            <a:ext cx="121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429000" y="2643188"/>
            <a:ext cx="304800" cy="301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Slide Number Placeholder 5"/>
          <p:cNvSpPr>
            <a:spLocks noGrp="1"/>
          </p:cNvSpPr>
          <p:nvPr>
            <p:ph type="sldNum" sz="quarter" idx="12"/>
          </p:nvPr>
        </p:nvSpPr>
        <p:spPr/>
        <p:txBody>
          <a:bodyPr/>
          <a:lstStyle/>
          <a:p>
            <a:pPr>
              <a:defRPr/>
            </a:pPr>
            <a:fld id="{D5214AFA-AF4D-4299-8CEA-5C9E8D73AC01}" type="slidenum">
              <a:rPr lang="en-US"/>
              <a:pPr>
                <a:defRPr/>
              </a:pPr>
              <a:t>195</a:t>
            </a:fld>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3" descr="King2.jpg"/>
          <p:cNvPicPr>
            <a:picLocks noChangeAspect="1"/>
          </p:cNvPicPr>
          <p:nvPr/>
        </p:nvPicPr>
        <p:blipFill>
          <a:blip r:embed="rId3" cstate="print"/>
          <a:srcRect/>
          <a:stretch>
            <a:fillRect/>
          </a:stretch>
        </p:blipFill>
        <p:spPr bwMode="auto">
          <a:xfrm>
            <a:off x="0" y="533400"/>
            <a:ext cx="9144000" cy="5638800"/>
          </a:xfrm>
          <a:prstGeom prst="rect">
            <a:avLst/>
          </a:prstGeom>
          <a:noFill/>
          <a:ln w="9525">
            <a:noFill/>
            <a:miter lim="800000"/>
            <a:headEnd/>
            <a:tailEnd/>
          </a:ln>
        </p:spPr>
      </p:pic>
      <p:sp>
        <p:nvSpPr>
          <p:cNvPr id="5" name="Rectangle 4"/>
          <p:cNvSpPr/>
          <p:nvPr/>
        </p:nvSpPr>
        <p:spPr>
          <a:xfrm>
            <a:off x="960438" y="3505200"/>
            <a:ext cx="960437" cy="3476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3505200" y="3505200"/>
            <a:ext cx="320675" cy="3476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Slide Number Placeholder 6"/>
          <p:cNvSpPr>
            <a:spLocks noGrp="1"/>
          </p:cNvSpPr>
          <p:nvPr>
            <p:ph type="sldNum" sz="quarter" idx="12"/>
          </p:nvPr>
        </p:nvSpPr>
        <p:spPr/>
        <p:txBody>
          <a:bodyPr/>
          <a:lstStyle/>
          <a:p>
            <a:pPr>
              <a:defRPr/>
            </a:pPr>
            <a:fld id="{7B7BBAD9-E79C-45F5-B80D-959E556DAE65}" type="slidenum">
              <a:rPr lang="en-US"/>
              <a:pPr>
                <a:defRPr/>
              </a:pPr>
              <a:t>196</a:t>
            </a:fld>
            <a:endParaRPr lang="en-US"/>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descr="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 name="Rectangle 10"/>
          <p:cNvSpPr/>
          <p:nvPr/>
        </p:nvSpPr>
        <p:spPr>
          <a:xfrm>
            <a:off x="914400" y="4038600"/>
            <a:ext cx="2057400" cy="2746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5880100" y="4038600"/>
            <a:ext cx="311150" cy="2746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914400" y="4316413"/>
            <a:ext cx="1206500" cy="2460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4516438" y="4316413"/>
            <a:ext cx="3048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914400" y="4562475"/>
            <a:ext cx="566738" cy="257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4178300" y="4572000"/>
            <a:ext cx="304800" cy="2476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2761" name="TextBox 17"/>
          <p:cNvSpPr txBox="1">
            <a:spLocks noChangeArrowheads="1"/>
          </p:cNvSpPr>
          <p:nvPr/>
        </p:nvSpPr>
        <p:spPr bwMode="auto">
          <a:xfrm>
            <a:off x="7239000" y="109538"/>
            <a:ext cx="838200" cy="182562"/>
          </a:xfrm>
          <a:prstGeom prst="rect">
            <a:avLst/>
          </a:prstGeom>
          <a:solidFill>
            <a:srgbClr val="F3F3F3"/>
          </a:solidFill>
          <a:ln w="9525">
            <a:noFill/>
            <a:miter lim="800000"/>
            <a:headEnd/>
            <a:tailEnd/>
          </a:ln>
        </p:spPr>
        <p:txBody>
          <a:bodyPr>
            <a:spAutoFit/>
          </a:bodyPr>
          <a:lstStyle/>
          <a:p>
            <a:endParaRPr lang="en-US">
              <a:latin typeface="Calibri" pitchFamily="34" charset="0"/>
            </a:endParaRPr>
          </a:p>
        </p:txBody>
      </p:sp>
      <p:sp>
        <p:nvSpPr>
          <p:cNvPr id="17" name="Slide Number Placeholder 16"/>
          <p:cNvSpPr>
            <a:spLocks noGrp="1"/>
          </p:cNvSpPr>
          <p:nvPr>
            <p:ph type="sldNum" sz="quarter" idx="12"/>
          </p:nvPr>
        </p:nvSpPr>
        <p:spPr/>
        <p:txBody>
          <a:bodyPr/>
          <a:lstStyle/>
          <a:p>
            <a:pPr>
              <a:defRPr/>
            </a:pPr>
            <a:fld id="{FA9E3B12-C2BA-4153-96A0-C7DF484D86D0}" type="slidenum">
              <a:rPr lang="en-US"/>
              <a:pPr>
                <a:defRPr/>
              </a:pPr>
              <a:t>197</a:t>
            </a:fld>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248400" y="136525"/>
            <a:ext cx="838200" cy="1524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3779" name="Picture 10" descr="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 name="Rectangle 11"/>
          <p:cNvSpPr/>
          <p:nvPr/>
        </p:nvSpPr>
        <p:spPr>
          <a:xfrm>
            <a:off x="1060450" y="4389438"/>
            <a:ext cx="2505075" cy="301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6477000" y="4370388"/>
            <a:ext cx="381000" cy="320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060450" y="4700588"/>
            <a:ext cx="2505075"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6477000" y="4700588"/>
            <a:ext cx="381000" cy="3190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3784" name="TextBox 10"/>
          <p:cNvSpPr txBox="1">
            <a:spLocks noChangeArrowheads="1"/>
          </p:cNvSpPr>
          <p:nvPr/>
        </p:nvSpPr>
        <p:spPr bwMode="auto">
          <a:xfrm>
            <a:off x="8686800" y="92075"/>
            <a:ext cx="457200" cy="273050"/>
          </a:xfrm>
          <a:prstGeom prst="rect">
            <a:avLst/>
          </a:prstGeom>
          <a:solidFill>
            <a:schemeClr val="bg2"/>
          </a:solidFill>
          <a:ln w="9525">
            <a:noFill/>
            <a:miter lim="800000"/>
            <a:headEnd/>
            <a:tailEnd/>
          </a:ln>
        </p:spPr>
        <p:txBody>
          <a:bodyPr>
            <a:spAutoFit/>
          </a:bodyPr>
          <a:lstStyle/>
          <a:p>
            <a:endParaRPr lang="en-US">
              <a:latin typeface="Calibri" pitchFamily="34" charset="0"/>
            </a:endParaRPr>
          </a:p>
        </p:txBody>
      </p:sp>
      <p:sp>
        <p:nvSpPr>
          <p:cNvPr id="10" name="Slide Number Placeholder 9"/>
          <p:cNvSpPr>
            <a:spLocks noGrp="1"/>
          </p:cNvSpPr>
          <p:nvPr>
            <p:ph type="sldNum" sz="quarter" idx="12"/>
          </p:nvPr>
        </p:nvSpPr>
        <p:spPr/>
        <p:txBody>
          <a:bodyPr/>
          <a:lstStyle/>
          <a:p>
            <a:pPr>
              <a:defRPr/>
            </a:pPr>
            <a:fld id="{0F57C6B2-E421-476D-8AEC-75078C58AFC7}" type="slidenum">
              <a:rPr lang="en-US"/>
              <a:pPr>
                <a:defRPr/>
              </a:pPr>
              <a:t>198</a:t>
            </a:fld>
            <a:endParaRPr 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pPr eaLnBrk="1" hangingPunct="1"/>
            <a:endParaRPr lang="en-US" smtClean="0"/>
          </a:p>
        </p:txBody>
      </p:sp>
      <p:sp>
        <p:nvSpPr>
          <p:cNvPr id="204803" name="Text Placeholder 2"/>
          <p:cNvSpPr>
            <a:spLocks noGrp="1"/>
          </p:cNvSpPr>
          <p:nvPr>
            <p:ph type="body" idx="1"/>
          </p:nvPr>
        </p:nvSpPr>
        <p:spPr/>
        <p:txBody>
          <a:bodyPr/>
          <a:lstStyle/>
          <a:p>
            <a:pPr eaLnBrk="1" hangingPunct="1"/>
            <a:endParaRPr lang="en-US" smtClean="0"/>
          </a:p>
        </p:txBody>
      </p:sp>
      <p:pic>
        <p:nvPicPr>
          <p:cNvPr id="204804" name="Content Placeholder 6" descr="ScreenShot343.bmp"/>
          <p:cNvPicPr>
            <a:picLocks noGrp="1" noChangeAspect="1"/>
          </p:cNvPicPr>
          <p:nvPr>
            <p:ph sz="half" idx="2"/>
          </p:nvPr>
        </p:nvPicPr>
        <p:blipFill>
          <a:blip r:embed="rId2" cstate="print"/>
          <a:srcRect/>
          <a:stretch>
            <a:fillRect/>
          </a:stretch>
        </p:blipFill>
        <p:spPr>
          <a:xfrm>
            <a:off x="0" y="0"/>
            <a:ext cx="9144000" cy="6858000"/>
          </a:xfrm>
        </p:spPr>
      </p:pic>
      <p:sp>
        <p:nvSpPr>
          <p:cNvPr id="8" name="Rectangle 7"/>
          <p:cNvSpPr/>
          <p:nvPr/>
        </p:nvSpPr>
        <p:spPr>
          <a:xfrm>
            <a:off x="304800" y="5105400"/>
            <a:ext cx="1600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4876800" y="5105400"/>
            <a:ext cx="304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smtClean="0"/>
              <a:t>Goals</a:t>
            </a:r>
          </a:p>
        </p:txBody>
      </p:sp>
      <p:sp>
        <p:nvSpPr>
          <p:cNvPr id="3" name="Content Placeholder 2"/>
          <p:cNvSpPr>
            <a:spLocks noGrp="1"/>
          </p:cNvSpPr>
          <p:nvPr>
            <p:ph idx="1"/>
          </p:nvPr>
        </p:nvSpPr>
        <p:spPr>
          <a:xfrm>
            <a:off x="457200" y="1600200"/>
            <a:ext cx="8229600" cy="5029200"/>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To understand the key changes in constructing access points in RDA compared to AACR2, with emphasis on authorized access points</a:t>
            </a:r>
          </a:p>
          <a:p>
            <a:pPr eaLnBrk="1" fontAlgn="auto" hangingPunct="1">
              <a:spcAft>
                <a:spcPts val="0"/>
              </a:spcAft>
              <a:buFont typeface="Arial" pitchFamily="34" charset="0"/>
              <a:buChar char="•"/>
              <a:defRPr/>
            </a:pPr>
            <a:r>
              <a:rPr lang="en-US" dirty="0" smtClean="0"/>
              <a:t>To get some practice constructing authorized access points for some types of resources commonly encountered by OLAC attendees</a:t>
            </a:r>
          </a:p>
          <a:p>
            <a:pPr eaLnBrk="1" fontAlgn="auto" hangingPunct="1">
              <a:spcAft>
                <a:spcPts val="0"/>
              </a:spcAft>
              <a:buFont typeface="Arial" pitchFamily="34" charset="0"/>
              <a:buChar char="•"/>
              <a:defRPr/>
            </a:pPr>
            <a:r>
              <a:rPr lang="en-US" dirty="0" smtClean="0"/>
              <a:t>To gain familiarity with changes in terminology from AACR2 to RDA</a:t>
            </a:r>
          </a:p>
          <a:p>
            <a:pPr eaLnBrk="1" fontAlgn="auto" hangingPunct="1">
              <a:spcAft>
                <a:spcPts val="0"/>
              </a:spcAft>
              <a:buFont typeface="Arial" pitchFamily="34" charset="0"/>
              <a:buChar char="•"/>
              <a:defRPr/>
            </a:pPr>
            <a:r>
              <a:rPr lang="en-US" dirty="0" smtClean="0"/>
              <a:t>To gain familiarity with RDA instructions for recording relationships</a:t>
            </a:r>
          </a:p>
          <a:p>
            <a:pPr eaLnBrk="1" fontAlgn="auto" hangingPunct="1">
              <a:spcAft>
                <a:spcPts val="0"/>
              </a:spcAft>
              <a:buFont typeface="Arial" pitchFamily="34" charset="0"/>
              <a:buChar char="•"/>
              <a:defRPr/>
            </a:pPr>
            <a:r>
              <a:rPr lang="en-US" dirty="0" smtClean="0"/>
              <a:t>To review some of the new MARC 21 fields for recording attributes of persons, families, corporate bodies, and works and expressions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3"/>
          </a:xfrm>
        </p:spPr>
        <p:txBody>
          <a:bodyPr rtlCol="0">
            <a:normAutofit fontScale="90000"/>
          </a:bodyPr>
          <a:lstStyle/>
          <a:p>
            <a:pPr eaLnBrk="1" fontAlgn="auto" hangingPunct="1">
              <a:spcAft>
                <a:spcPts val="0"/>
              </a:spcAft>
              <a:defRPr/>
            </a:pPr>
            <a:r>
              <a:rPr lang="en-US" dirty="0" smtClean="0">
                <a:solidFill>
                  <a:srgbClr val="319F53"/>
                </a:solidFill>
              </a:rPr>
              <a:t>6.4  Date of Work</a:t>
            </a:r>
            <a:endParaRPr lang="en-US" dirty="0">
              <a:solidFill>
                <a:srgbClr val="319F53"/>
              </a:solidFill>
            </a:endParaRPr>
          </a:p>
        </p:txBody>
      </p:sp>
      <p:sp>
        <p:nvSpPr>
          <p:cNvPr id="21507" name="TextBox 4"/>
          <p:cNvSpPr txBox="1">
            <a:spLocks noChangeArrowheads="1"/>
          </p:cNvSpPr>
          <p:nvPr/>
        </p:nvSpPr>
        <p:spPr bwMode="auto">
          <a:xfrm>
            <a:off x="4267200" y="1905000"/>
            <a:ext cx="4572000" cy="5078413"/>
          </a:xfrm>
          <a:prstGeom prst="rect">
            <a:avLst/>
          </a:prstGeom>
          <a:noFill/>
          <a:ln w="9525">
            <a:noFill/>
            <a:miter lim="800000"/>
            <a:headEnd/>
            <a:tailEnd/>
          </a:ln>
        </p:spPr>
        <p:txBody>
          <a:bodyPr>
            <a:spAutoFit/>
          </a:bodyPr>
          <a:lstStyle/>
          <a:p>
            <a:r>
              <a:rPr lang="en-US">
                <a:latin typeface="Calibri" pitchFamily="34" charset="0"/>
              </a:rPr>
              <a:t>Rembrandt Harmenszoon van Rijn, $d 1606-1669. $t Adoration of the shepherds (</a:t>
            </a:r>
            <a:r>
              <a:rPr lang="en-US">
                <a:solidFill>
                  <a:srgbClr val="319F53"/>
                </a:solidFill>
                <a:latin typeface="Calibri" pitchFamily="34" charset="0"/>
              </a:rPr>
              <a:t>1631</a:t>
            </a:r>
            <a:r>
              <a:rPr lang="en-US">
                <a:latin typeface="Calibri" pitchFamily="34" charset="0"/>
              </a:rPr>
              <a:t>)</a:t>
            </a:r>
          </a:p>
          <a:p>
            <a:endParaRPr lang="en-US">
              <a:latin typeface="Calibri" pitchFamily="34" charset="0"/>
            </a:endParaRPr>
          </a:p>
          <a:p>
            <a:r>
              <a:rPr lang="en-US">
                <a:latin typeface="Calibri" pitchFamily="34" charset="0"/>
              </a:rPr>
              <a:t>Rembrandt Harmenszoon van Rijn, $d 1606-1669. $t Adoration of the shepherds (</a:t>
            </a:r>
            <a:r>
              <a:rPr lang="en-US">
                <a:solidFill>
                  <a:srgbClr val="319F53"/>
                </a:solidFill>
                <a:latin typeface="Calibri" pitchFamily="34" charset="0"/>
              </a:rPr>
              <a:t>1654</a:t>
            </a:r>
            <a:r>
              <a:rPr lang="en-US">
                <a:latin typeface="Calibri" pitchFamily="34" charset="0"/>
              </a:rPr>
              <a:t>)</a:t>
            </a:r>
          </a:p>
          <a:p>
            <a:endParaRPr lang="en-US">
              <a:latin typeface="Calibri" pitchFamily="34" charset="0"/>
            </a:endParaRPr>
          </a:p>
          <a:p>
            <a:r>
              <a:rPr lang="en-US">
                <a:latin typeface="Calibri" pitchFamily="34" charset="0"/>
              </a:rPr>
              <a:t>North Carolina University magazine (</a:t>
            </a:r>
            <a:r>
              <a:rPr lang="en-US">
                <a:solidFill>
                  <a:srgbClr val="319F53"/>
                </a:solidFill>
                <a:latin typeface="Calibri" pitchFamily="34" charset="0"/>
              </a:rPr>
              <a:t>1844</a:t>
            </a:r>
            <a:r>
              <a:rPr lang="en-US">
                <a:latin typeface="Calibri" pitchFamily="34" charset="0"/>
              </a:rPr>
              <a:t>)</a:t>
            </a:r>
          </a:p>
          <a:p>
            <a:endParaRPr lang="en-US">
              <a:latin typeface="Calibri" pitchFamily="34" charset="0"/>
            </a:endParaRPr>
          </a:p>
          <a:p>
            <a:r>
              <a:rPr lang="en-US">
                <a:latin typeface="Calibri" pitchFamily="34" charset="0"/>
              </a:rPr>
              <a:t>North Carolina University magazine (</a:t>
            </a:r>
            <a:r>
              <a:rPr lang="en-US">
                <a:solidFill>
                  <a:srgbClr val="319F53"/>
                </a:solidFill>
                <a:latin typeface="Calibri" pitchFamily="34" charset="0"/>
              </a:rPr>
              <a:t>1852</a:t>
            </a:r>
            <a:r>
              <a:rPr lang="en-US">
                <a:latin typeface="Calibri" pitchFamily="34" charset="0"/>
              </a:rPr>
              <a:t>)</a:t>
            </a:r>
          </a:p>
          <a:p>
            <a:endParaRPr lang="en-US">
              <a:latin typeface="Calibri" pitchFamily="34" charset="0"/>
            </a:endParaRPr>
          </a:p>
          <a:p>
            <a:r>
              <a:rPr lang="en-US">
                <a:latin typeface="Calibri" pitchFamily="34" charset="0"/>
              </a:rPr>
              <a:t>War of the worlds (</a:t>
            </a:r>
            <a:r>
              <a:rPr lang="en-US">
                <a:solidFill>
                  <a:srgbClr val="0066FF"/>
                </a:solidFill>
                <a:latin typeface="Calibri" pitchFamily="34" charset="0"/>
              </a:rPr>
              <a:t>Motion picture</a:t>
            </a:r>
            <a:r>
              <a:rPr lang="en-US">
                <a:latin typeface="Calibri" pitchFamily="34" charset="0"/>
              </a:rPr>
              <a:t> : </a:t>
            </a:r>
            <a:r>
              <a:rPr lang="en-US">
                <a:solidFill>
                  <a:srgbClr val="319F53"/>
                </a:solidFill>
                <a:latin typeface="Calibri" pitchFamily="34" charset="0"/>
              </a:rPr>
              <a:t>1953</a:t>
            </a:r>
            <a:r>
              <a:rPr lang="en-US">
                <a:latin typeface="Calibri" pitchFamily="34" charset="0"/>
              </a:rPr>
              <a:t>)</a:t>
            </a:r>
          </a:p>
          <a:p>
            <a:endParaRPr lang="en-US">
              <a:latin typeface="Calibri" pitchFamily="34" charset="0"/>
            </a:endParaRPr>
          </a:p>
          <a:p>
            <a:r>
              <a:rPr lang="en-US">
                <a:latin typeface="Calibri" pitchFamily="34" charset="0"/>
              </a:rPr>
              <a:t>Doctor Who (</a:t>
            </a:r>
            <a:r>
              <a:rPr lang="en-US">
                <a:solidFill>
                  <a:srgbClr val="0066FF"/>
                </a:solidFill>
                <a:latin typeface="Calibri" pitchFamily="34" charset="0"/>
              </a:rPr>
              <a:t>Television program</a:t>
            </a:r>
            <a:r>
              <a:rPr lang="en-US">
                <a:latin typeface="Calibri" pitchFamily="34" charset="0"/>
              </a:rPr>
              <a:t> : </a:t>
            </a:r>
            <a:r>
              <a:rPr lang="en-US">
                <a:solidFill>
                  <a:srgbClr val="319F53"/>
                </a:solidFill>
                <a:latin typeface="Calibri" pitchFamily="34" charset="0"/>
              </a:rPr>
              <a:t>1963-1989</a:t>
            </a:r>
            <a:r>
              <a:rPr lang="en-US">
                <a:latin typeface="Calibri" pitchFamily="34" charset="0"/>
              </a:rPr>
              <a:t>)</a:t>
            </a:r>
          </a:p>
          <a:p>
            <a:endParaRPr lang="en-US">
              <a:latin typeface="Calibri" pitchFamily="34" charset="0"/>
            </a:endParaRPr>
          </a:p>
          <a:p>
            <a:r>
              <a:rPr lang="en-US">
                <a:latin typeface="Calibri" pitchFamily="34" charset="0"/>
              </a:rPr>
              <a:t>Doctor Who (</a:t>
            </a:r>
            <a:r>
              <a:rPr lang="en-US">
                <a:solidFill>
                  <a:srgbClr val="0066FF"/>
                </a:solidFill>
                <a:latin typeface="Calibri" pitchFamily="34" charset="0"/>
              </a:rPr>
              <a:t>Television program</a:t>
            </a:r>
            <a:r>
              <a:rPr lang="en-US">
                <a:latin typeface="Calibri" pitchFamily="34" charset="0"/>
              </a:rPr>
              <a:t> : </a:t>
            </a:r>
            <a:r>
              <a:rPr lang="en-US">
                <a:solidFill>
                  <a:srgbClr val="319F53"/>
                </a:solidFill>
                <a:latin typeface="Calibri" pitchFamily="34" charset="0"/>
              </a:rPr>
              <a:t>2005-</a:t>
            </a:r>
            <a:r>
              <a:rPr lang="en-US">
                <a:latin typeface="Calibri" pitchFamily="34" charset="0"/>
              </a:rPr>
              <a:t> )</a:t>
            </a:r>
          </a:p>
          <a:p>
            <a:endParaRPr lang="en-US">
              <a:latin typeface="Calibri" pitchFamily="34" charset="0"/>
            </a:endParaRPr>
          </a:p>
          <a:p>
            <a:r>
              <a:rPr lang="en-US">
                <a:latin typeface="Calibri" pitchFamily="34" charset="0"/>
              </a:rPr>
              <a:t>Close-up (</a:t>
            </a:r>
            <a:r>
              <a:rPr lang="en-US">
                <a:solidFill>
                  <a:srgbClr val="FF0000"/>
                </a:solidFill>
                <a:latin typeface="Calibri" pitchFamily="34" charset="0"/>
              </a:rPr>
              <a:t>London, England</a:t>
            </a:r>
            <a:r>
              <a:rPr lang="en-US">
                <a:latin typeface="Calibri" pitchFamily="34" charset="0"/>
              </a:rPr>
              <a:t> : </a:t>
            </a:r>
            <a:r>
              <a:rPr lang="en-US">
                <a:solidFill>
                  <a:srgbClr val="319F53"/>
                </a:solidFill>
                <a:latin typeface="Calibri" pitchFamily="34" charset="0"/>
              </a:rPr>
              <a:t>2006</a:t>
            </a:r>
            <a:r>
              <a:rPr lang="en-US">
                <a:latin typeface="Calibri" pitchFamily="34" charset="0"/>
              </a:rPr>
              <a:t>)</a:t>
            </a:r>
          </a:p>
          <a:p>
            <a:r>
              <a:rPr lang="en-US">
                <a:latin typeface="Calibri" pitchFamily="34" charset="0"/>
              </a:rPr>
              <a:t> </a:t>
            </a:r>
          </a:p>
        </p:txBody>
      </p:sp>
      <p:pic>
        <p:nvPicPr>
          <p:cNvPr id="21508" name="Picture 6" descr="ScreenShot282.bmp"/>
          <p:cNvPicPr>
            <a:picLocks noChangeAspect="1"/>
          </p:cNvPicPr>
          <p:nvPr/>
        </p:nvPicPr>
        <p:blipFill>
          <a:blip r:embed="rId3" cstate="print"/>
          <a:srcRect/>
          <a:stretch>
            <a:fillRect/>
          </a:stretch>
        </p:blipFill>
        <p:spPr bwMode="auto">
          <a:xfrm>
            <a:off x="304800" y="1905000"/>
            <a:ext cx="3719513" cy="4702175"/>
          </a:xfrm>
          <a:prstGeom prst="rect">
            <a:avLst/>
          </a:prstGeom>
          <a:noFill/>
          <a:ln w="9525">
            <a:noFill/>
            <a:miter lim="800000"/>
            <a:headEnd/>
            <a:tailEnd/>
          </a:ln>
        </p:spPr>
      </p:pic>
      <p:pic>
        <p:nvPicPr>
          <p:cNvPr id="21509" name="Picture 7" descr="ScreenShot283.bmp"/>
          <p:cNvPicPr>
            <a:picLocks noChangeAspect="1"/>
          </p:cNvPicPr>
          <p:nvPr/>
        </p:nvPicPr>
        <p:blipFill>
          <a:blip r:embed="rId4" cstate="print"/>
          <a:srcRect/>
          <a:stretch>
            <a:fillRect/>
          </a:stretch>
        </p:blipFill>
        <p:spPr bwMode="auto">
          <a:xfrm>
            <a:off x="1143000" y="762000"/>
            <a:ext cx="6705600" cy="1012825"/>
          </a:xfrm>
          <a:prstGeom prst="rect">
            <a:avLst/>
          </a:prstGeom>
          <a:noFill/>
          <a:ln w="9525">
            <a:noFill/>
            <a:miter lim="800000"/>
            <a:headEnd/>
            <a:tailEnd/>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1" descr="ScreenShot344.bmp"/>
          <p:cNvPicPr>
            <a:picLocks noChangeAspect="1"/>
          </p:cNvPicPr>
          <p:nvPr/>
        </p:nvPicPr>
        <p:blipFill>
          <a:blip r:embed="rId3" cstate="print"/>
          <a:srcRect/>
          <a:stretch>
            <a:fillRect/>
          </a:stretch>
        </p:blipFill>
        <p:spPr bwMode="auto">
          <a:xfrm>
            <a:off x="0" y="584200"/>
            <a:ext cx="9144000" cy="5689600"/>
          </a:xfrm>
          <a:prstGeom prst="rect">
            <a:avLst/>
          </a:prstGeom>
          <a:noFill/>
          <a:ln w="9525">
            <a:noFill/>
            <a:miter lim="800000"/>
            <a:headEnd/>
            <a:tailEnd/>
          </a:ln>
        </p:spPr>
      </p:pic>
      <p:sp>
        <p:nvSpPr>
          <p:cNvPr id="3" name="Rectangle 2"/>
          <p:cNvSpPr/>
          <p:nvPr/>
        </p:nvSpPr>
        <p:spPr>
          <a:xfrm>
            <a:off x="228600" y="4800600"/>
            <a:ext cx="3336925"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228600" y="5105400"/>
            <a:ext cx="2230438"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7162800" y="4800600"/>
            <a:ext cx="381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5422900" y="5105400"/>
            <a:ext cx="381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ctrTitle"/>
          </p:nvPr>
        </p:nvSpPr>
        <p:spPr/>
        <p:txBody>
          <a:bodyPr/>
          <a:lstStyle/>
          <a:p>
            <a:pPr eaLnBrk="1" hangingPunct="1"/>
            <a:r>
              <a:rPr lang="en-US" smtClean="0"/>
              <a:t>Relationship Designator Exercise</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a:xfrm>
            <a:off x="381000" y="274638"/>
            <a:ext cx="8458200" cy="1143000"/>
          </a:xfrm>
        </p:spPr>
        <p:txBody>
          <a:bodyPr/>
          <a:lstStyle/>
          <a:p>
            <a:pPr eaLnBrk="1" hangingPunct="1"/>
            <a:r>
              <a:rPr lang="en-US" sz="3200" smtClean="0"/>
              <a:t>Use relationship designators from RDA Appendix J to relate these two works in authority records</a:t>
            </a:r>
          </a:p>
        </p:txBody>
      </p:sp>
      <p:pic>
        <p:nvPicPr>
          <p:cNvPr id="207875" name="Content Placeholder 3" descr="ScreenShot391.bmp"/>
          <p:cNvPicPr>
            <a:picLocks noGrp="1" noChangeAspect="1"/>
          </p:cNvPicPr>
          <p:nvPr>
            <p:ph idx="1"/>
          </p:nvPr>
        </p:nvPicPr>
        <p:blipFill>
          <a:blip r:embed="rId2" cstate="print"/>
          <a:srcRect/>
          <a:stretch>
            <a:fillRect/>
          </a:stretch>
        </p:blipFill>
        <p:spPr>
          <a:xfrm>
            <a:off x="328613" y="1676400"/>
            <a:ext cx="8448675" cy="4668838"/>
          </a:xfr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Content Placeholder 6" descr="ScreenShot392.bmp"/>
          <p:cNvPicPr>
            <a:picLocks noGrp="1" noChangeAspect="1"/>
          </p:cNvPicPr>
          <p:nvPr>
            <p:ph idx="1"/>
          </p:nvPr>
        </p:nvPicPr>
        <p:blipFill>
          <a:blip r:embed="rId2" cstate="print"/>
          <a:srcRect/>
          <a:stretch>
            <a:fillRect/>
          </a:stretch>
        </p:blipFill>
        <p:spPr>
          <a:xfrm>
            <a:off x="304800" y="381000"/>
            <a:ext cx="8551863" cy="6010275"/>
          </a:xfr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ScreenShot396.bmp"/>
          <p:cNvPicPr>
            <a:picLocks noChangeAspect="1"/>
          </p:cNvPicPr>
          <p:nvPr/>
        </p:nvPicPr>
        <p:blipFill>
          <a:blip r:embed="rId2" cstate="print"/>
          <a:srcRect/>
          <a:stretch>
            <a:fillRect/>
          </a:stretch>
        </p:blipFill>
        <p:spPr bwMode="auto">
          <a:xfrm>
            <a:off x="0" y="307975"/>
            <a:ext cx="9144000" cy="6242050"/>
          </a:xfrm>
          <a:prstGeom prst="rect">
            <a:avLst/>
          </a:prstGeom>
          <a:noFill/>
          <a:ln w="9525">
            <a:noFill/>
            <a:miter lim="800000"/>
            <a:headEnd/>
            <a:tailEnd/>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1" descr="ScreenShot393.bmp"/>
          <p:cNvPicPr>
            <a:picLocks noChangeAspect="1"/>
          </p:cNvPicPr>
          <p:nvPr/>
        </p:nvPicPr>
        <p:blipFill>
          <a:blip r:embed="rId2" cstate="print"/>
          <a:srcRect/>
          <a:stretch>
            <a:fillRect/>
          </a:stretch>
        </p:blipFill>
        <p:spPr bwMode="auto">
          <a:xfrm>
            <a:off x="0" y="179388"/>
            <a:ext cx="9109075" cy="6392862"/>
          </a:xfrm>
          <a:prstGeom prst="rect">
            <a:avLst/>
          </a:prstGeom>
          <a:noFill/>
          <a:ln w="9525">
            <a:noFill/>
            <a:miter lim="800000"/>
            <a:headEnd/>
            <a:tailEnd/>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descr="ScreenShot394.bmp"/>
          <p:cNvPicPr>
            <a:picLocks noChangeAspect="1"/>
          </p:cNvPicPr>
          <p:nvPr/>
        </p:nvPicPr>
        <p:blipFill>
          <a:blip r:embed="rId2" cstate="print"/>
          <a:srcRect/>
          <a:stretch>
            <a:fillRect/>
          </a:stretch>
        </p:blipFill>
        <p:spPr bwMode="auto">
          <a:xfrm>
            <a:off x="457200" y="533400"/>
            <a:ext cx="8353425" cy="5835650"/>
          </a:xfrm>
          <a:prstGeom prst="rect">
            <a:avLst/>
          </a:prstGeom>
          <a:noFill/>
          <a:ln w="9525">
            <a:noFill/>
            <a:miter lim="800000"/>
            <a:headEnd/>
            <a:tailEnd/>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a:xfrm>
            <a:off x="457200" y="152400"/>
            <a:ext cx="8229600" cy="258763"/>
          </a:xfrm>
        </p:spPr>
        <p:txBody>
          <a:bodyPr/>
          <a:lstStyle/>
          <a:p>
            <a:pPr eaLnBrk="1" hangingPunct="1"/>
            <a:r>
              <a:rPr lang="en-US" sz="2700" smtClean="0"/>
              <a:t>In Authority Records</a:t>
            </a:r>
          </a:p>
        </p:txBody>
      </p:sp>
      <p:sp>
        <p:nvSpPr>
          <p:cNvPr id="3" name="Content Placeholder 2"/>
          <p:cNvSpPr>
            <a:spLocks noGrp="1"/>
          </p:cNvSpPr>
          <p:nvPr>
            <p:ph idx="1"/>
          </p:nvPr>
        </p:nvSpPr>
        <p:spPr>
          <a:xfrm>
            <a:off x="152400" y="762000"/>
            <a:ext cx="8991600" cy="2667000"/>
          </a:xfrm>
        </p:spPr>
        <p:txBody>
          <a:bodyPr rtlCol="0">
            <a:normAutofit lnSpcReduction="10000"/>
          </a:bodyPr>
          <a:lstStyle/>
          <a:p>
            <a:pPr eaLnBrk="1" fontAlgn="auto" hangingPunct="1">
              <a:spcAft>
                <a:spcPts val="0"/>
              </a:spcAft>
              <a:buFont typeface="Arial" pitchFamily="34" charset="0"/>
              <a:buNone/>
              <a:defRPr/>
            </a:pPr>
            <a:r>
              <a:rPr lang="en-US" sz="1900" dirty="0" smtClean="0"/>
              <a:t>130 _0  $a Indiana Jones and the Temple of Doom (Motion picture)</a:t>
            </a:r>
          </a:p>
          <a:p>
            <a:pPr eaLnBrk="1" fontAlgn="auto" hangingPunct="1">
              <a:spcAft>
                <a:spcPts val="0"/>
              </a:spcAft>
              <a:buFont typeface="Arial" pitchFamily="34" charset="0"/>
              <a:buNone/>
              <a:defRPr/>
            </a:pPr>
            <a:r>
              <a:rPr lang="en-US" sz="1900" dirty="0" smtClean="0"/>
              <a:t>430 _0  $a Temple of Doom (Motion picture)</a:t>
            </a:r>
          </a:p>
          <a:p>
            <a:pPr eaLnBrk="1" fontAlgn="auto" hangingPunct="1">
              <a:spcAft>
                <a:spcPts val="0"/>
              </a:spcAft>
              <a:buFont typeface="Arial" pitchFamily="34" charset="0"/>
              <a:buNone/>
              <a:defRPr/>
            </a:pPr>
            <a:r>
              <a:rPr lang="en-US" sz="1900" dirty="0" smtClean="0"/>
              <a:t>___ __  $______________ $_ Raiders of the lost ark (Motion picture) $__ </a:t>
            </a:r>
          </a:p>
          <a:p>
            <a:pPr eaLnBrk="1" fontAlgn="auto" hangingPunct="1">
              <a:spcAft>
                <a:spcPts val="0"/>
              </a:spcAft>
              <a:buFont typeface="Arial" pitchFamily="34" charset="0"/>
              <a:buNone/>
              <a:defRPr/>
            </a:pPr>
            <a:endParaRPr lang="en-US" sz="1900" dirty="0" smtClean="0"/>
          </a:p>
          <a:p>
            <a:pPr eaLnBrk="1" fontAlgn="auto" hangingPunct="1">
              <a:spcAft>
                <a:spcPts val="0"/>
              </a:spcAft>
              <a:buFont typeface="Arial" pitchFamily="34" charset="0"/>
              <a:buNone/>
              <a:defRPr/>
            </a:pPr>
            <a:r>
              <a:rPr lang="en-US" sz="1900" dirty="0" smtClean="0"/>
              <a:t>130 _0  $a Raiders of the lost ark (Motion picture) </a:t>
            </a:r>
          </a:p>
          <a:p>
            <a:pPr eaLnBrk="1" fontAlgn="auto" hangingPunct="1">
              <a:spcAft>
                <a:spcPts val="0"/>
              </a:spcAft>
              <a:buFont typeface="Arial" pitchFamily="34" charset="0"/>
              <a:buNone/>
              <a:defRPr/>
            </a:pPr>
            <a:r>
              <a:rPr lang="en-US" sz="1900" dirty="0" smtClean="0"/>
              <a:t>430 _0  $a Indiana Jones and the raiders of the lost ark (Motion picture)</a:t>
            </a:r>
          </a:p>
          <a:p>
            <a:pPr eaLnBrk="1" fontAlgn="auto" hangingPunct="1">
              <a:spcAft>
                <a:spcPts val="0"/>
              </a:spcAft>
              <a:buFont typeface="Arial" pitchFamily="34" charset="0"/>
              <a:buNone/>
              <a:defRPr/>
            </a:pPr>
            <a:r>
              <a:rPr lang="en-US" sz="1900" dirty="0" smtClean="0"/>
              <a:t>___ __  $______________ $_ Indiana Jones and the Temple of Doom (Motion picture)</a:t>
            </a:r>
          </a:p>
          <a:p>
            <a:pPr eaLnBrk="1" fontAlgn="auto" hangingPunct="1">
              <a:spcAft>
                <a:spcPts val="0"/>
              </a:spcAft>
              <a:buFont typeface="Arial" pitchFamily="34" charset="0"/>
              <a:buNone/>
              <a:defRPr/>
            </a:pPr>
            <a:r>
              <a:rPr lang="en-US" sz="1900" dirty="0" smtClean="0"/>
              <a:t>	        $__</a:t>
            </a:r>
            <a:endParaRPr lang="en-US" sz="1900" dirty="0"/>
          </a:p>
        </p:txBody>
      </p:sp>
      <p:sp>
        <p:nvSpPr>
          <p:cNvPr id="4" name="Title 1"/>
          <p:cNvSpPr txBox="1">
            <a:spLocks/>
          </p:cNvSpPr>
          <p:nvPr/>
        </p:nvSpPr>
        <p:spPr>
          <a:xfrm>
            <a:off x="533400" y="3581400"/>
            <a:ext cx="8229600" cy="258763"/>
          </a:xfrm>
          <a:prstGeom prst="rect">
            <a:avLst/>
          </a:prstGeom>
        </p:spPr>
        <p:txBody>
          <a:bodyPr anchor="ctr"/>
          <a:lstStyle/>
          <a:p>
            <a:pPr algn="ctr" fontAlgn="auto">
              <a:spcAft>
                <a:spcPts val="0"/>
              </a:spcAft>
              <a:defRPr/>
            </a:pPr>
            <a:r>
              <a:rPr lang="en-US" sz="2700" dirty="0">
                <a:latin typeface="+mj-lt"/>
                <a:ea typeface="+mj-ea"/>
                <a:cs typeface="+mj-cs"/>
              </a:rPr>
              <a:t>In Bibliographic Records</a:t>
            </a:r>
          </a:p>
        </p:txBody>
      </p:sp>
      <p:sp>
        <p:nvSpPr>
          <p:cNvPr id="5" name="Content Placeholder 2"/>
          <p:cNvSpPr txBox="1">
            <a:spLocks/>
          </p:cNvSpPr>
          <p:nvPr/>
        </p:nvSpPr>
        <p:spPr>
          <a:xfrm>
            <a:off x="304800" y="4114800"/>
            <a:ext cx="8839200" cy="2590800"/>
          </a:xfrm>
          <a:prstGeom prst="rect">
            <a:avLst/>
          </a:prstGeom>
        </p:spPr>
        <p:txBody>
          <a:bodyPr>
            <a:normAutofit lnSpcReduction="10000"/>
          </a:bodyPr>
          <a:lstStyle/>
          <a:p>
            <a:pPr marL="342900" indent="-342900" fontAlgn="auto">
              <a:spcBef>
                <a:spcPct val="20000"/>
              </a:spcBef>
              <a:spcAft>
                <a:spcPts val="0"/>
              </a:spcAft>
              <a:buFont typeface="Arial" pitchFamily="34" charset="0"/>
              <a:buNone/>
              <a:defRPr/>
            </a:pPr>
            <a:r>
              <a:rPr lang="en-US" sz="1900" dirty="0">
                <a:latin typeface="+mn-lt"/>
                <a:cs typeface="+mn-cs"/>
              </a:rPr>
              <a:t>130 _0  $a Indiana Jones and the Temple of Doom (Motion picture)</a:t>
            </a:r>
          </a:p>
          <a:p>
            <a:pPr marL="342900" indent="-342900" fontAlgn="auto">
              <a:spcBef>
                <a:spcPct val="20000"/>
              </a:spcBef>
              <a:spcAft>
                <a:spcPts val="0"/>
              </a:spcAft>
              <a:defRPr/>
            </a:pPr>
            <a:r>
              <a:rPr lang="en-US" sz="1900" dirty="0">
                <a:latin typeface="+mn-lt"/>
                <a:cs typeface="+mn-cs"/>
              </a:rPr>
              <a:t>245 10  $a Indiana Jones and the Temple of Doom / $c Paramount Pictures presents a ...</a:t>
            </a:r>
          </a:p>
          <a:p>
            <a:pPr marL="342900" indent="-342900" fontAlgn="auto">
              <a:spcBef>
                <a:spcPct val="20000"/>
              </a:spcBef>
              <a:spcAft>
                <a:spcPts val="0"/>
              </a:spcAft>
              <a:buFont typeface="Arial" pitchFamily="34" charset="0"/>
              <a:buNone/>
              <a:defRPr/>
            </a:pPr>
            <a:r>
              <a:rPr lang="en-US" sz="1900" dirty="0">
                <a:latin typeface="+mn-lt"/>
                <a:cs typeface="+mn-cs"/>
              </a:rPr>
              <a:t>___ __  $______________ $_ Raiders of the lost ark (Motion picture)</a:t>
            </a:r>
          </a:p>
          <a:p>
            <a:pPr marL="342900" indent="-342900" fontAlgn="auto">
              <a:spcBef>
                <a:spcPct val="20000"/>
              </a:spcBef>
              <a:spcAft>
                <a:spcPts val="0"/>
              </a:spcAft>
              <a:buFont typeface="Arial" pitchFamily="34" charset="0"/>
              <a:buNone/>
              <a:defRPr/>
            </a:pPr>
            <a:endParaRPr lang="en-US" sz="1900" dirty="0">
              <a:latin typeface="+mn-lt"/>
              <a:cs typeface="+mn-cs"/>
            </a:endParaRPr>
          </a:p>
          <a:p>
            <a:pPr marL="342900" indent="-342900" fontAlgn="auto">
              <a:spcBef>
                <a:spcPct val="20000"/>
              </a:spcBef>
              <a:spcAft>
                <a:spcPts val="0"/>
              </a:spcAft>
              <a:buFont typeface="Arial" pitchFamily="34" charset="0"/>
              <a:buNone/>
              <a:defRPr/>
            </a:pPr>
            <a:r>
              <a:rPr lang="en-US" sz="1900" dirty="0">
                <a:latin typeface="+mn-lt"/>
                <a:cs typeface="+mn-cs"/>
              </a:rPr>
              <a:t>130 _0  $a Raiders of the lost ark (Motion picture)</a:t>
            </a:r>
          </a:p>
          <a:p>
            <a:pPr marL="342900" indent="-342900" fontAlgn="auto">
              <a:spcBef>
                <a:spcPct val="20000"/>
              </a:spcBef>
              <a:spcAft>
                <a:spcPts val="0"/>
              </a:spcAft>
              <a:defRPr/>
            </a:pPr>
            <a:r>
              <a:rPr lang="en-US" sz="1900" dirty="0">
                <a:latin typeface="+mn-lt"/>
                <a:cs typeface="+mn-cs"/>
              </a:rPr>
              <a:t>245 10  $a Raiders of the lost ark / $c Paramount Pictures presents a </a:t>
            </a:r>
            <a:r>
              <a:rPr lang="en-US" sz="1900" dirty="0" err="1">
                <a:latin typeface="+mn-lt"/>
                <a:cs typeface="+mn-cs"/>
              </a:rPr>
              <a:t>Lucasfilm</a:t>
            </a:r>
            <a:r>
              <a:rPr lang="en-US" sz="1900" dirty="0">
                <a:latin typeface="+mn-lt"/>
                <a:cs typeface="+mn-cs"/>
              </a:rPr>
              <a:t> Ltd. ...</a:t>
            </a:r>
          </a:p>
          <a:p>
            <a:pPr marL="342900" indent="-342900" fontAlgn="auto">
              <a:spcBef>
                <a:spcPct val="20000"/>
              </a:spcBef>
              <a:spcAft>
                <a:spcPts val="0"/>
              </a:spcAft>
              <a:buFont typeface="Arial" pitchFamily="34" charset="0"/>
              <a:buNone/>
              <a:defRPr/>
            </a:pPr>
            <a:r>
              <a:rPr lang="en-US" sz="1900" dirty="0">
                <a:latin typeface="+mn-lt"/>
                <a:cs typeface="+mn-cs"/>
              </a:rPr>
              <a:t>___ __  $______________ $_ Indiana Jones and the Temple of Doom (</a:t>
            </a:r>
            <a:r>
              <a:rPr lang="en-US" sz="1900">
                <a:latin typeface="+mn-lt"/>
                <a:cs typeface="+mn-cs"/>
              </a:rPr>
              <a:t>Motion picture)	</a:t>
            </a:r>
            <a:endParaRPr lang="en-US" sz="1900" dirty="0">
              <a:latin typeface="+mn-lt"/>
              <a:cs typeface="+mn-cs"/>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 descr="ScreenShot397.bmp"/>
          <p:cNvPicPr>
            <a:picLocks noChangeAspect="1"/>
          </p:cNvPicPr>
          <p:nvPr/>
        </p:nvPicPr>
        <p:blipFill>
          <a:blip r:embed="rId2" cstate="print"/>
          <a:srcRect/>
          <a:stretch>
            <a:fillRect/>
          </a:stretch>
        </p:blipFill>
        <p:spPr bwMode="auto">
          <a:xfrm>
            <a:off x="152400" y="1295400"/>
            <a:ext cx="8809038" cy="4846638"/>
          </a:xfrm>
          <a:prstGeom prst="rect">
            <a:avLst/>
          </a:prstGeom>
          <a:noFill/>
          <a:ln w="9525">
            <a:noFill/>
            <a:miter lim="800000"/>
            <a:headEnd/>
            <a:tailEnd/>
          </a:ln>
        </p:spPr>
      </p:pic>
      <p:sp>
        <p:nvSpPr>
          <p:cNvPr id="214019" name="TextBox 2"/>
          <p:cNvSpPr txBox="1">
            <a:spLocks noChangeArrowheads="1"/>
          </p:cNvSpPr>
          <p:nvPr/>
        </p:nvSpPr>
        <p:spPr bwMode="auto">
          <a:xfrm>
            <a:off x="1066800" y="152400"/>
            <a:ext cx="6934200" cy="954088"/>
          </a:xfrm>
          <a:prstGeom prst="rect">
            <a:avLst/>
          </a:prstGeom>
          <a:noFill/>
          <a:ln w="9525">
            <a:noFill/>
            <a:miter lim="800000"/>
            <a:headEnd/>
            <a:tailEnd/>
          </a:ln>
        </p:spPr>
        <p:txBody>
          <a:bodyPr>
            <a:spAutoFit/>
          </a:bodyPr>
          <a:lstStyle/>
          <a:p>
            <a:pPr algn="ctr"/>
            <a:r>
              <a:rPr lang="en-US" sz="2800">
                <a:latin typeface="Calibri" pitchFamily="34" charset="0"/>
              </a:rPr>
              <a:t>How would you relate this work to the film for which it was composed?</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1" descr="ScreenShot400.bmp"/>
          <p:cNvPicPr>
            <a:picLocks noChangeAspect="1"/>
          </p:cNvPicPr>
          <p:nvPr/>
        </p:nvPicPr>
        <p:blipFill>
          <a:blip r:embed="rId2" cstate="print"/>
          <a:srcRect/>
          <a:stretch>
            <a:fillRect/>
          </a:stretch>
        </p:blipFill>
        <p:spPr bwMode="auto">
          <a:xfrm>
            <a:off x="152400" y="228600"/>
            <a:ext cx="8869363" cy="623728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152400"/>
            <a:ext cx="8229600" cy="381000"/>
          </a:xfrm>
        </p:spPr>
        <p:txBody>
          <a:bodyPr/>
          <a:lstStyle/>
          <a:p>
            <a:pPr eaLnBrk="1" hangingPunct="1"/>
            <a:r>
              <a:rPr lang="en-US" sz="3400" smtClean="0">
                <a:solidFill>
                  <a:srgbClr val="FF0000"/>
                </a:solidFill>
              </a:rPr>
              <a:t>6.5  Place of Origin of Work</a:t>
            </a:r>
          </a:p>
        </p:txBody>
      </p:sp>
      <p:pic>
        <p:nvPicPr>
          <p:cNvPr id="22531" name="Picture 8" descr="ScreenShot285.bmp"/>
          <p:cNvPicPr>
            <a:picLocks noChangeAspect="1"/>
          </p:cNvPicPr>
          <p:nvPr/>
        </p:nvPicPr>
        <p:blipFill>
          <a:blip r:embed="rId2" cstate="print"/>
          <a:srcRect/>
          <a:stretch>
            <a:fillRect/>
          </a:stretch>
        </p:blipFill>
        <p:spPr bwMode="auto">
          <a:xfrm>
            <a:off x="609600" y="685800"/>
            <a:ext cx="7880350" cy="2324100"/>
          </a:xfrm>
          <a:prstGeom prst="rect">
            <a:avLst/>
          </a:prstGeom>
          <a:noFill/>
          <a:ln w="9525">
            <a:noFill/>
            <a:miter lim="800000"/>
            <a:headEnd/>
            <a:tailEnd/>
          </a:ln>
        </p:spPr>
      </p:pic>
      <p:pic>
        <p:nvPicPr>
          <p:cNvPr id="22532" name="Picture 9" descr="ScreenShot286.bmp"/>
          <p:cNvPicPr>
            <a:picLocks noChangeAspect="1"/>
          </p:cNvPicPr>
          <p:nvPr/>
        </p:nvPicPr>
        <p:blipFill>
          <a:blip r:embed="rId3" cstate="print"/>
          <a:srcRect/>
          <a:stretch>
            <a:fillRect/>
          </a:stretch>
        </p:blipFill>
        <p:spPr bwMode="auto">
          <a:xfrm>
            <a:off x="228600" y="3276600"/>
            <a:ext cx="3282950" cy="2835275"/>
          </a:xfrm>
          <a:prstGeom prst="rect">
            <a:avLst/>
          </a:prstGeom>
          <a:noFill/>
          <a:ln w="9525">
            <a:noFill/>
            <a:miter lim="800000"/>
            <a:headEnd/>
            <a:tailEnd/>
          </a:ln>
        </p:spPr>
      </p:pic>
      <p:sp>
        <p:nvSpPr>
          <p:cNvPr id="22533" name="TextBox 10"/>
          <p:cNvSpPr txBox="1">
            <a:spLocks noChangeArrowheads="1"/>
          </p:cNvSpPr>
          <p:nvPr/>
        </p:nvSpPr>
        <p:spPr bwMode="auto">
          <a:xfrm>
            <a:off x="3657600" y="3124200"/>
            <a:ext cx="4800600" cy="3416300"/>
          </a:xfrm>
          <a:prstGeom prst="rect">
            <a:avLst/>
          </a:prstGeom>
          <a:noFill/>
          <a:ln w="9525">
            <a:noFill/>
            <a:miter lim="800000"/>
            <a:headEnd/>
            <a:tailEnd/>
          </a:ln>
        </p:spPr>
        <p:txBody>
          <a:bodyPr>
            <a:spAutoFit/>
          </a:bodyPr>
          <a:lstStyle/>
          <a:p>
            <a:r>
              <a:rPr lang="en-US">
                <a:latin typeface="Calibri" pitchFamily="34" charset="0"/>
              </a:rPr>
              <a:t>History series (</a:t>
            </a:r>
            <a:r>
              <a:rPr lang="en-US">
                <a:solidFill>
                  <a:srgbClr val="FF0000"/>
                </a:solidFill>
                <a:latin typeface="Calibri" pitchFamily="34" charset="0"/>
              </a:rPr>
              <a:t>Albuquerque, N.M.</a:t>
            </a:r>
            <a:r>
              <a:rPr lang="en-US">
                <a:latin typeface="Calibri" pitchFamily="34" charset="0"/>
              </a:rPr>
              <a:t>)</a:t>
            </a:r>
          </a:p>
          <a:p>
            <a:endParaRPr lang="en-US">
              <a:latin typeface="Calibri" pitchFamily="34" charset="0"/>
            </a:endParaRPr>
          </a:p>
          <a:p>
            <a:r>
              <a:rPr lang="en-US">
                <a:latin typeface="Calibri" pitchFamily="34" charset="0"/>
              </a:rPr>
              <a:t>History series (</a:t>
            </a:r>
            <a:r>
              <a:rPr lang="en-US">
                <a:solidFill>
                  <a:srgbClr val="FF0000"/>
                </a:solidFill>
                <a:latin typeface="Calibri" pitchFamily="34" charset="0"/>
              </a:rPr>
              <a:t>Thibodaux, La.</a:t>
            </a:r>
            <a:r>
              <a:rPr lang="en-US">
                <a:latin typeface="Calibri" pitchFamily="34" charset="0"/>
              </a:rPr>
              <a:t>)</a:t>
            </a:r>
          </a:p>
          <a:p>
            <a:endParaRPr lang="en-US">
              <a:latin typeface="Calibri" pitchFamily="34" charset="0"/>
            </a:endParaRPr>
          </a:p>
          <a:p>
            <a:r>
              <a:rPr lang="en-US">
                <a:latin typeface="Calibri" pitchFamily="34" charset="0"/>
              </a:rPr>
              <a:t>Global issues series (</a:t>
            </a:r>
            <a:r>
              <a:rPr lang="en-US">
                <a:solidFill>
                  <a:srgbClr val="FF0000"/>
                </a:solidFill>
                <a:latin typeface="Calibri" pitchFamily="34" charset="0"/>
              </a:rPr>
              <a:t>New York, N.Y. </a:t>
            </a:r>
            <a:r>
              <a:rPr lang="en-US">
                <a:latin typeface="Calibri" pitchFamily="34" charset="0"/>
              </a:rPr>
              <a:t>: </a:t>
            </a:r>
            <a:r>
              <a:rPr lang="en-US">
                <a:solidFill>
                  <a:srgbClr val="319F53"/>
                </a:solidFill>
                <a:latin typeface="Calibri" pitchFamily="34" charset="0"/>
              </a:rPr>
              <a:t>1999</a:t>
            </a:r>
            <a:r>
              <a:rPr lang="en-US">
                <a:latin typeface="Calibri" pitchFamily="34" charset="0"/>
              </a:rPr>
              <a:t>)</a:t>
            </a:r>
          </a:p>
          <a:p>
            <a:endParaRPr lang="en-US">
              <a:latin typeface="Calibri" pitchFamily="34" charset="0"/>
            </a:endParaRPr>
          </a:p>
          <a:p>
            <a:r>
              <a:rPr lang="en-US">
                <a:latin typeface="Calibri" pitchFamily="34" charset="0"/>
              </a:rPr>
              <a:t>Big brother (</a:t>
            </a:r>
            <a:r>
              <a:rPr lang="en-US">
                <a:solidFill>
                  <a:srgbClr val="0066FF"/>
                </a:solidFill>
                <a:latin typeface="Calibri" pitchFamily="34" charset="0"/>
              </a:rPr>
              <a:t>Television program</a:t>
            </a:r>
            <a:r>
              <a:rPr lang="en-US">
                <a:latin typeface="Calibri" pitchFamily="34" charset="0"/>
              </a:rPr>
              <a:t> : </a:t>
            </a:r>
            <a:r>
              <a:rPr lang="en-US">
                <a:solidFill>
                  <a:srgbClr val="FF0000"/>
                </a:solidFill>
                <a:latin typeface="Calibri" pitchFamily="34" charset="0"/>
              </a:rPr>
              <a:t>Australia</a:t>
            </a:r>
            <a:r>
              <a:rPr lang="en-US">
                <a:latin typeface="Calibri" pitchFamily="34" charset="0"/>
              </a:rPr>
              <a:t>)</a:t>
            </a:r>
          </a:p>
          <a:p>
            <a:endParaRPr lang="en-US">
              <a:latin typeface="Calibri" pitchFamily="34" charset="0"/>
            </a:endParaRPr>
          </a:p>
          <a:p>
            <a:r>
              <a:rPr lang="en-US">
                <a:latin typeface="Calibri" pitchFamily="34" charset="0"/>
              </a:rPr>
              <a:t>Big brother (</a:t>
            </a:r>
            <a:r>
              <a:rPr lang="en-US">
                <a:solidFill>
                  <a:srgbClr val="0066FF"/>
                </a:solidFill>
                <a:latin typeface="Calibri" pitchFamily="34" charset="0"/>
              </a:rPr>
              <a:t>Television program</a:t>
            </a:r>
            <a:r>
              <a:rPr lang="en-US">
                <a:latin typeface="Calibri" pitchFamily="34" charset="0"/>
              </a:rPr>
              <a:t> : </a:t>
            </a:r>
            <a:r>
              <a:rPr lang="en-US">
                <a:solidFill>
                  <a:srgbClr val="FF0000"/>
                </a:solidFill>
                <a:latin typeface="Calibri" pitchFamily="34" charset="0"/>
              </a:rPr>
              <a:t>Netherlands)</a:t>
            </a:r>
          </a:p>
          <a:p>
            <a:endParaRPr lang="en-US">
              <a:latin typeface="Calibri" pitchFamily="34" charset="0"/>
            </a:endParaRPr>
          </a:p>
          <a:p>
            <a:endParaRPr lang="en-US">
              <a:latin typeface="Calibri" pitchFamily="34" charset="0"/>
            </a:endParaRPr>
          </a:p>
          <a:p>
            <a:endParaRPr lang="en-US">
              <a:latin typeface="Calibri" pitchFamily="34" charset="0"/>
            </a:endParaRPr>
          </a:p>
        </p:txBody>
      </p:sp>
      <p:sp>
        <p:nvSpPr>
          <p:cNvPr id="22534" name="TextBox 5"/>
          <p:cNvSpPr txBox="1">
            <a:spLocks noChangeArrowheads="1"/>
          </p:cNvSpPr>
          <p:nvPr/>
        </p:nvSpPr>
        <p:spPr bwMode="auto">
          <a:xfrm>
            <a:off x="3657600" y="5843588"/>
            <a:ext cx="5334000" cy="922337"/>
          </a:xfrm>
          <a:prstGeom prst="rect">
            <a:avLst/>
          </a:prstGeom>
          <a:noFill/>
          <a:ln w="9525">
            <a:noFill/>
            <a:miter lim="800000"/>
            <a:headEnd/>
            <a:tailEnd/>
          </a:ln>
        </p:spPr>
        <p:txBody>
          <a:bodyPr>
            <a:spAutoFit/>
          </a:bodyPr>
          <a:lstStyle/>
          <a:p>
            <a:r>
              <a:rPr lang="en-US">
                <a:latin typeface="Calibri" pitchFamily="34" charset="0"/>
              </a:rPr>
              <a:t>Antiques roadshow (</a:t>
            </a:r>
            <a:r>
              <a:rPr lang="en-US">
                <a:solidFill>
                  <a:srgbClr val="0066FF"/>
                </a:solidFill>
                <a:latin typeface="Calibri" pitchFamily="34" charset="0"/>
              </a:rPr>
              <a:t>Television program</a:t>
            </a:r>
            <a:r>
              <a:rPr lang="en-US">
                <a:latin typeface="Calibri" pitchFamily="34" charset="0"/>
              </a:rPr>
              <a:t> : </a:t>
            </a:r>
            <a:r>
              <a:rPr lang="en-US">
                <a:solidFill>
                  <a:srgbClr val="FF0000"/>
                </a:solidFill>
                <a:latin typeface="Calibri" pitchFamily="34" charset="0"/>
              </a:rPr>
              <a:t>Great Britain</a:t>
            </a:r>
            <a:r>
              <a:rPr lang="en-US">
                <a:latin typeface="Calibri" pitchFamily="34" charset="0"/>
              </a:rPr>
              <a:t>)</a:t>
            </a:r>
          </a:p>
          <a:p>
            <a:endParaRPr lang="en-US">
              <a:latin typeface="Calibri" pitchFamily="34" charset="0"/>
            </a:endParaRPr>
          </a:p>
          <a:p>
            <a:r>
              <a:rPr lang="en-US">
                <a:latin typeface="Calibri" pitchFamily="34" charset="0"/>
              </a:rPr>
              <a:t>Antiques roadshow (</a:t>
            </a:r>
            <a:r>
              <a:rPr lang="en-US">
                <a:solidFill>
                  <a:srgbClr val="0066FF"/>
                </a:solidFill>
                <a:latin typeface="Calibri" pitchFamily="34" charset="0"/>
              </a:rPr>
              <a:t>Television program</a:t>
            </a:r>
            <a:r>
              <a:rPr lang="en-US">
                <a:latin typeface="Calibri" pitchFamily="34" charset="0"/>
              </a:rPr>
              <a:t> : </a:t>
            </a:r>
            <a:r>
              <a:rPr lang="en-US">
                <a:solidFill>
                  <a:srgbClr val="FF0000"/>
                </a:solidFill>
                <a:latin typeface="Calibri" pitchFamily="34" charset="0"/>
              </a:rPr>
              <a:t>U.S.</a:t>
            </a:r>
            <a:r>
              <a:rPr lang="en-US">
                <a:latin typeface="Calibri" pitchFamily="34" charset="0"/>
              </a:rPr>
              <a:t>)</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1" descr="ScreenShot401.bmp"/>
          <p:cNvPicPr>
            <a:picLocks noChangeAspect="1"/>
          </p:cNvPicPr>
          <p:nvPr/>
        </p:nvPicPr>
        <p:blipFill>
          <a:blip r:embed="rId2" cstate="print"/>
          <a:srcRect/>
          <a:stretch>
            <a:fillRect/>
          </a:stretch>
        </p:blipFill>
        <p:spPr bwMode="auto">
          <a:xfrm>
            <a:off x="457200" y="228600"/>
            <a:ext cx="8062913" cy="6353175"/>
          </a:xfrm>
          <a:prstGeom prst="rect">
            <a:avLst/>
          </a:prstGeom>
          <a:noFill/>
          <a:ln w="9525">
            <a:noFill/>
            <a:miter lim="800000"/>
            <a:headEnd/>
            <a:tailEnd/>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4" descr="Thats all Folks! wallpaper"/>
          <p:cNvPicPr preferRelativeResize="0">
            <a:picLocks noChangeArrowheads="1"/>
          </p:cNvPicPr>
          <p:nvPr/>
        </p:nvPicPr>
        <p:blipFill>
          <a:blip r:embed="rId2" cstate="print"/>
          <a:srcRect/>
          <a:stretch>
            <a:fillRect/>
          </a:stretch>
        </p:blipFill>
        <p:spPr bwMode="auto">
          <a:xfrm>
            <a:off x="0" y="0"/>
            <a:ext cx="9169400" cy="6858000"/>
          </a:xfrm>
          <a:prstGeom prst="rect">
            <a:avLst/>
          </a:prstGeom>
          <a:noFill/>
          <a:ln w="9525">
            <a:noFill/>
            <a:miter lim="800000"/>
            <a:headEnd/>
            <a:tailEnd/>
          </a:ln>
        </p:spPr>
      </p:pic>
      <p:sp>
        <p:nvSpPr>
          <p:cNvPr id="217091" name="TextBox 3"/>
          <p:cNvSpPr txBox="1">
            <a:spLocks noChangeArrowheads="1"/>
          </p:cNvSpPr>
          <p:nvPr/>
        </p:nvSpPr>
        <p:spPr bwMode="auto">
          <a:xfrm>
            <a:off x="6629400" y="5715000"/>
            <a:ext cx="1981200" cy="430213"/>
          </a:xfrm>
          <a:prstGeom prst="rect">
            <a:avLst/>
          </a:prstGeom>
          <a:noFill/>
          <a:ln w="9525">
            <a:noFill/>
            <a:miter lim="800000"/>
            <a:headEnd/>
            <a:tailEnd/>
          </a:ln>
        </p:spPr>
        <p:txBody>
          <a:bodyPr>
            <a:spAutoFit/>
          </a:bodyPr>
          <a:lstStyle/>
          <a:p>
            <a:r>
              <a:rPr lang="en-US" sz="2200">
                <a:solidFill>
                  <a:schemeClr val="bg1"/>
                </a:solidFill>
                <a:latin typeface="Script MT Bold" pitchFamily="66" charset="0"/>
              </a:rPr>
              <a:t>Not!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rtlCol="0">
            <a:normAutofit fontScale="90000"/>
          </a:bodyPr>
          <a:lstStyle/>
          <a:p>
            <a:pPr eaLnBrk="1" fontAlgn="auto" hangingPunct="1">
              <a:spcAft>
                <a:spcPts val="0"/>
              </a:spcAft>
              <a:defRPr/>
            </a:pPr>
            <a:r>
              <a:rPr lang="en-US" sz="3000" dirty="0" smtClean="0">
                <a:solidFill>
                  <a:srgbClr val="7030A0"/>
                </a:solidFill>
              </a:rPr>
              <a:t>6.6  Other Distinguishing Characteristic of the Work</a:t>
            </a:r>
            <a:endParaRPr lang="en-US" sz="3000" dirty="0">
              <a:solidFill>
                <a:srgbClr val="7030A0"/>
              </a:solidFill>
            </a:endParaRPr>
          </a:p>
        </p:txBody>
      </p:sp>
      <p:pic>
        <p:nvPicPr>
          <p:cNvPr id="23555" name="Picture 8" descr="ScreenShot291.bmp"/>
          <p:cNvPicPr>
            <a:picLocks noChangeAspect="1"/>
          </p:cNvPicPr>
          <p:nvPr/>
        </p:nvPicPr>
        <p:blipFill>
          <a:blip r:embed="rId3" cstate="print"/>
          <a:srcRect/>
          <a:stretch>
            <a:fillRect/>
          </a:stretch>
        </p:blipFill>
        <p:spPr bwMode="auto">
          <a:xfrm>
            <a:off x="304800" y="762000"/>
            <a:ext cx="3398838" cy="5608638"/>
          </a:xfrm>
          <a:prstGeom prst="rect">
            <a:avLst/>
          </a:prstGeom>
          <a:noFill/>
          <a:ln w="9525">
            <a:noFill/>
            <a:miter lim="800000"/>
            <a:headEnd/>
            <a:tailEnd/>
          </a:ln>
        </p:spPr>
      </p:pic>
      <p:sp>
        <p:nvSpPr>
          <p:cNvPr id="23556" name="TextBox 10"/>
          <p:cNvSpPr txBox="1">
            <a:spLocks noChangeArrowheads="1"/>
          </p:cNvSpPr>
          <p:nvPr/>
        </p:nvSpPr>
        <p:spPr bwMode="auto">
          <a:xfrm>
            <a:off x="3886200" y="2057400"/>
            <a:ext cx="5105400" cy="5078413"/>
          </a:xfrm>
          <a:prstGeom prst="rect">
            <a:avLst/>
          </a:prstGeom>
          <a:noFill/>
          <a:ln w="9525">
            <a:noFill/>
            <a:miter lim="800000"/>
            <a:headEnd/>
            <a:tailEnd/>
          </a:ln>
        </p:spPr>
        <p:txBody>
          <a:bodyPr>
            <a:spAutoFit/>
          </a:bodyPr>
          <a:lstStyle/>
          <a:p>
            <a:r>
              <a:rPr lang="en-US">
                <a:latin typeface="Calibri" pitchFamily="34" charset="0"/>
              </a:rPr>
              <a:t>History series (</a:t>
            </a:r>
            <a:r>
              <a:rPr lang="en-US">
                <a:solidFill>
                  <a:srgbClr val="7030A0"/>
                </a:solidFill>
                <a:latin typeface="Calibri" pitchFamily="34" charset="0"/>
              </a:rPr>
              <a:t>Huguenot Memorial Museum</a:t>
            </a:r>
            <a:r>
              <a:rPr lang="en-US">
                <a:latin typeface="Calibri" pitchFamily="34" charset="0"/>
              </a:rPr>
              <a:t>)</a:t>
            </a:r>
          </a:p>
          <a:p>
            <a:endParaRPr lang="en-US">
              <a:latin typeface="Calibri" pitchFamily="34" charset="0"/>
            </a:endParaRPr>
          </a:p>
          <a:p>
            <a:r>
              <a:rPr lang="en-US">
                <a:latin typeface="Calibri" pitchFamily="34" charset="0"/>
              </a:rPr>
              <a:t>Eyck, Jan van, $d 1390-1440. $t Saint Francis receiving the stigmata (</a:t>
            </a:r>
            <a:r>
              <a:rPr lang="en-US">
                <a:solidFill>
                  <a:srgbClr val="7030A0"/>
                </a:solidFill>
                <a:latin typeface="Calibri" pitchFamily="34" charset="0"/>
              </a:rPr>
              <a:t>Philadelphia Museum of Art</a:t>
            </a:r>
            <a:r>
              <a:rPr lang="en-US">
                <a:latin typeface="Calibri" pitchFamily="34" charset="0"/>
              </a:rPr>
              <a:t>)</a:t>
            </a:r>
          </a:p>
          <a:p>
            <a:endParaRPr lang="en-US">
              <a:latin typeface="Calibri" pitchFamily="34" charset="0"/>
            </a:endParaRPr>
          </a:p>
          <a:p>
            <a:r>
              <a:rPr lang="en-US">
                <a:latin typeface="Calibri" pitchFamily="34" charset="0"/>
              </a:rPr>
              <a:t>War of the worlds (</a:t>
            </a:r>
            <a:r>
              <a:rPr lang="en-US">
                <a:solidFill>
                  <a:srgbClr val="0066FF"/>
                </a:solidFill>
                <a:latin typeface="Calibri" pitchFamily="34" charset="0"/>
              </a:rPr>
              <a:t>Motion picture </a:t>
            </a:r>
            <a:r>
              <a:rPr lang="en-US">
                <a:latin typeface="Calibri" pitchFamily="34" charset="0"/>
              </a:rPr>
              <a:t>: </a:t>
            </a:r>
            <a:r>
              <a:rPr lang="en-US">
                <a:solidFill>
                  <a:srgbClr val="319F53"/>
                </a:solidFill>
                <a:latin typeface="Calibri" pitchFamily="34" charset="0"/>
              </a:rPr>
              <a:t>2005</a:t>
            </a:r>
            <a:r>
              <a:rPr lang="en-US">
                <a:latin typeface="Calibri" pitchFamily="34" charset="0"/>
              </a:rPr>
              <a:t> : </a:t>
            </a:r>
            <a:r>
              <a:rPr lang="en-US">
                <a:solidFill>
                  <a:srgbClr val="7030A0"/>
                </a:solidFill>
                <a:latin typeface="Calibri" pitchFamily="34" charset="0"/>
              </a:rPr>
              <a:t>Latt</a:t>
            </a:r>
            <a:r>
              <a:rPr lang="en-US">
                <a:latin typeface="Calibri" pitchFamily="34" charset="0"/>
              </a:rPr>
              <a:t>)</a:t>
            </a:r>
          </a:p>
          <a:p>
            <a:endParaRPr lang="en-US">
              <a:latin typeface="Calibri" pitchFamily="34" charset="0"/>
            </a:endParaRPr>
          </a:p>
          <a:p>
            <a:r>
              <a:rPr lang="en-US">
                <a:latin typeface="Calibri" pitchFamily="34" charset="0"/>
              </a:rPr>
              <a:t>War of the worlds (</a:t>
            </a:r>
            <a:r>
              <a:rPr lang="en-US">
                <a:solidFill>
                  <a:srgbClr val="0066FF"/>
                </a:solidFill>
                <a:latin typeface="Calibri" pitchFamily="34" charset="0"/>
              </a:rPr>
              <a:t>Motion picture</a:t>
            </a:r>
            <a:r>
              <a:rPr lang="en-US">
                <a:latin typeface="Calibri" pitchFamily="34" charset="0"/>
              </a:rPr>
              <a:t> : </a:t>
            </a:r>
            <a:r>
              <a:rPr lang="en-US">
                <a:solidFill>
                  <a:srgbClr val="319F53"/>
                </a:solidFill>
                <a:latin typeface="Calibri" pitchFamily="34" charset="0"/>
              </a:rPr>
              <a:t>2005</a:t>
            </a:r>
            <a:r>
              <a:rPr lang="en-US">
                <a:latin typeface="Calibri" pitchFamily="34" charset="0"/>
              </a:rPr>
              <a:t> : </a:t>
            </a:r>
            <a:r>
              <a:rPr lang="en-US">
                <a:solidFill>
                  <a:srgbClr val="7030A0"/>
                </a:solidFill>
                <a:latin typeface="Calibri" pitchFamily="34" charset="0"/>
              </a:rPr>
              <a:t>Spielberg</a:t>
            </a:r>
            <a:r>
              <a:rPr lang="en-US">
                <a:latin typeface="Calibri" pitchFamily="34" charset="0"/>
              </a:rPr>
              <a:t>)</a:t>
            </a:r>
          </a:p>
          <a:p>
            <a:endParaRPr lang="en-US">
              <a:latin typeface="Calibri" pitchFamily="34" charset="0"/>
            </a:endParaRPr>
          </a:p>
          <a:p>
            <a:r>
              <a:rPr lang="en-US">
                <a:latin typeface="Calibri" pitchFamily="34" charset="0"/>
              </a:rPr>
              <a:t>Frontline (</a:t>
            </a:r>
            <a:r>
              <a:rPr lang="en-US">
                <a:solidFill>
                  <a:srgbClr val="0066FF"/>
                </a:solidFill>
                <a:latin typeface="Calibri" pitchFamily="34" charset="0"/>
              </a:rPr>
              <a:t>Television program </a:t>
            </a:r>
            <a:r>
              <a:rPr lang="en-US">
                <a:latin typeface="Calibri" pitchFamily="34" charset="0"/>
              </a:rPr>
              <a:t>: </a:t>
            </a:r>
            <a:r>
              <a:rPr lang="en-US">
                <a:solidFill>
                  <a:srgbClr val="7030A0"/>
                </a:solidFill>
                <a:latin typeface="Calibri" pitchFamily="34" charset="0"/>
              </a:rPr>
              <a:t>Australian Broadcasting Corporation</a:t>
            </a:r>
            <a:r>
              <a:rPr lang="en-US">
                <a:latin typeface="Calibri" pitchFamily="34" charset="0"/>
              </a:rPr>
              <a:t>)</a:t>
            </a:r>
          </a:p>
          <a:p>
            <a:endParaRPr lang="en-US">
              <a:latin typeface="Calibri" pitchFamily="34" charset="0"/>
            </a:endParaRPr>
          </a:p>
          <a:p>
            <a:r>
              <a:rPr lang="en-US">
                <a:latin typeface="Calibri" pitchFamily="34" charset="0"/>
              </a:rPr>
              <a:t>Midsummer night's dream (</a:t>
            </a:r>
            <a:r>
              <a:rPr lang="en-US">
                <a:solidFill>
                  <a:srgbClr val="0066FF"/>
                </a:solidFill>
                <a:latin typeface="Calibri" pitchFamily="34" charset="0"/>
              </a:rPr>
              <a:t>Television program </a:t>
            </a:r>
            <a:r>
              <a:rPr lang="en-US">
                <a:latin typeface="Calibri" pitchFamily="34" charset="0"/>
              </a:rPr>
              <a:t>: </a:t>
            </a:r>
            <a:r>
              <a:rPr lang="en-US">
                <a:solidFill>
                  <a:srgbClr val="319F53"/>
                </a:solidFill>
                <a:latin typeface="Calibri" pitchFamily="34" charset="0"/>
              </a:rPr>
              <a:t>1981</a:t>
            </a:r>
            <a:r>
              <a:rPr lang="en-US">
                <a:latin typeface="Calibri" pitchFamily="34" charset="0"/>
              </a:rPr>
              <a:t> : </a:t>
            </a:r>
            <a:r>
              <a:rPr lang="en-US">
                <a:solidFill>
                  <a:srgbClr val="7030A0"/>
                </a:solidFill>
                <a:latin typeface="Calibri" pitchFamily="34" charset="0"/>
              </a:rPr>
              <a:t>British Broadcasting Corporation</a:t>
            </a:r>
            <a:r>
              <a:rPr lang="en-US">
                <a:latin typeface="Calibri" pitchFamily="34" charset="0"/>
              </a:rPr>
              <a:t>)</a:t>
            </a:r>
          </a:p>
          <a:p>
            <a:endParaRPr lang="en-US">
              <a:latin typeface="Calibri" pitchFamily="34" charset="0"/>
            </a:endParaRPr>
          </a:p>
          <a:p>
            <a:r>
              <a:rPr lang="en-US">
                <a:latin typeface="Calibri" pitchFamily="34" charset="0"/>
              </a:rPr>
              <a:t>Strauss, Johann, $d 1825-1899. $t Fledermaus (</a:t>
            </a:r>
            <a:r>
              <a:rPr lang="en-US">
                <a:solidFill>
                  <a:srgbClr val="7030A0"/>
                </a:solidFill>
                <a:latin typeface="Calibri" pitchFamily="34" charset="0"/>
              </a:rPr>
              <a:t>Pink champagne</a:t>
            </a:r>
            <a:r>
              <a:rPr lang="en-US">
                <a:latin typeface="Calibri" pitchFamily="34" charset="0"/>
              </a:rPr>
              <a:t>)</a:t>
            </a:r>
          </a:p>
          <a:p>
            <a:endParaRPr lang="en-US">
              <a:latin typeface="Calibri" pitchFamily="34" charset="0"/>
            </a:endParaRPr>
          </a:p>
        </p:txBody>
      </p:sp>
      <p:pic>
        <p:nvPicPr>
          <p:cNvPr id="23557" name="Picture 11" descr="ScreenShot293.bmp"/>
          <p:cNvPicPr>
            <a:picLocks noChangeAspect="1"/>
          </p:cNvPicPr>
          <p:nvPr/>
        </p:nvPicPr>
        <p:blipFill>
          <a:blip r:embed="rId4" cstate="print"/>
          <a:srcRect/>
          <a:stretch>
            <a:fillRect/>
          </a:stretch>
        </p:blipFill>
        <p:spPr bwMode="auto">
          <a:xfrm>
            <a:off x="4038600" y="609600"/>
            <a:ext cx="4367213" cy="13938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t>Parts of a Work</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None/>
              <a:defRPr/>
            </a:pPr>
            <a:r>
              <a:rPr lang="en-US" dirty="0" smtClean="0"/>
              <a:t>6.2.2.9.1  One Part</a:t>
            </a:r>
          </a:p>
          <a:p>
            <a:pPr eaLnBrk="1" fontAlgn="auto" hangingPunct="1">
              <a:spcAft>
                <a:spcPts val="0"/>
              </a:spcAft>
              <a:buFont typeface="Arial" pitchFamily="34" charset="0"/>
              <a:buNone/>
              <a:defRPr/>
            </a:pPr>
            <a:r>
              <a:rPr lang="en-US" dirty="0" smtClean="0"/>
              <a:t>Record the preferred title for the part applying the basic instructions on recording titles of works given under 6.2.1.</a:t>
            </a:r>
          </a:p>
          <a:p>
            <a:pPr eaLnBrk="1" fontAlgn="auto" hangingPunct="1">
              <a:spcBef>
                <a:spcPts val="0"/>
              </a:spcBef>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smtClean="0"/>
              <a:t>		</a:t>
            </a:r>
            <a:r>
              <a:rPr lang="en-US" b="1" dirty="0" smtClean="0">
                <a:solidFill>
                  <a:schemeClr val="tx2">
                    <a:lumMod val="50000"/>
                  </a:schemeClr>
                </a:solidFill>
              </a:rPr>
              <a:t>King of the hill</a:t>
            </a:r>
          </a:p>
          <a:p>
            <a:pPr eaLnBrk="1" fontAlgn="auto" hangingPunct="1">
              <a:spcAft>
                <a:spcPts val="0"/>
              </a:spcAft>
              <a:buFont typeface="Arial" pitchFamily="34" charset="0"/>
              <a:buNone/>
              <a:defRPr/>
            </a:pPr>
            <a:r>
              <a:rPr lang="en-US" b="1" dirty="0" smtClean="0">
                <a:solidFill>
                  <a:schemeClr val="tx2">
                    <a:lumMod val="50000"/>
                  </a:schemeClr>
                </a:solidFill>
              </a:rPr>
              <a:t>		</a:t>
            </a:r>
            <a:r>
              <a:rPr lang="en-US" i="1" dirty="0" smtClean="0">
                <a:solidFill>
                  <a:schemeClr val="tx2">
                    <a:lumMod val="50000"/>
                  </a:schemeClr>
                </a:solidFill>
              </a:rPr>
              <a:t>Preferred title for a part of the television 	program</a:t>
            </a:r>
            <a:r>
              <a:rPr lang="en-US" b="1" dirty="0" smtClean="0">
                <a:solidFill>
                  <a:schemeClr val="tx2">
                    <a:lumMod val="50000"/>
                  </a:schemeClr>
                </a:solidFill>
              </a:rPr>
              <a:t> </a:t>
            </a:r>
            <a:r>
              <a:rPr lang="en-US" dirty="0" smtClean="0">
                <a:solidFill>
                  <a:schemeClr val="tx2">
                    <a:lumMod val="50000"/>
                  </a:schemeClr>
                </a:solidFill>
              </a:rPr>
              <a:t>The Simpsons</a:t>
            </a:r>
            <a:endParaRPr lang="en-US" b="1" dirty="0" smtClean="0">
              <a:solidFill>
                <a:schemeClr val="tx2">
                  <a:lumMod val="50000"/>
                </a:schemeClr>
              </a:solidFill>
            </a:endParaRPr>
          </a:p>
          <a:p>
            <a:pPr eaLnBrk="1" fontAlgn="auto" hangingPunct="1">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0"/>
            <a:ext cx="8229600" cy="838200"/>
          </a:xfrm>
        </p:spPr>
        <p:txBody>
          <a:bodyPr/>
          <a:lstStyle/>
          <a:p>
            <a:pPr eaLnBrk="1" hangingPunct="1"/>
            <a:r>
              <a:rPr lang="en-US" smtClean="0"/>
              <a:t>Parts of a Work – One Part</a:t>
            </a:r>
          </a:p>
        </p:txBody>
      </p:sp>
      <p:sp>
        <p:nvSpPr>
          <p:cNvPr id="3" name="Content Placeholder 2"/>
          <p:cNvSpPr>
            <a:spLocks noGrp="1"/>
          </p:cNvSpPr>
          <p:nvPr>
            <p:ph idx="1"/>
          </p:nvPr>
        </p:nvSpPr>
        <p:spPr>
          <a:xfrm>
            <a:off x="152400" y="762000"/>
            <a:ext cx="8839200" cy="6096000"/>
          </a:xfrm>
        </p:spPr>
        <p:txBody>
          <a:bodyPr rtlCol="0">
            <a:normAutofit fontScale="92500" lnSpcReduction="20000"/>
          </a:bodyPr>
          <a:lstStyle/>
          <a:p>
            <a:pPr eaLnBrk="1" fontAlgn="auto" hangingPunct="1">
              <a:spcAft>
                <a:spcPts val="0"/>
              </a:spcAft>
              <a:buFont typeface="Arial" pitchFamily="34" charset="0"/>
              <a:buNone/>
              <a:defRPr/>
            </a:pPr>
            <a:r>
              <a:rPr lang="en-US" dirty="0" smtClean="0"/>
              <a:t>6.2.2.9.1</a:t>
            </a:r>
          </a:p>
          <a:p>
            <a:pPr eaLnBrk="1" fontAlgn="auto" hangingPunct="1">
              <a:spcAft>
                <a:spcPts val="0"/>
              </a:spcAft>
              <a:buFont typeface="Arial" pitchFamily="34" charset="0"/>
              <a:buNone/>
              <a:defRPr/>
            </a:pPr>
            <a:r>
              <a:rPr lang="en-US" dirty="0" smtClean="0"/>
              <a:t>If the part is identified only by a general term (with or without a numeric or alphabetic designation) such as</a:t>
            </a:r>
          </a:p>
          <a:p>
            <a:pPr eaLnBrk="1" fontAlgn="auto" hangingPunct="1">
              <a:spcAft>
                <a:spcPts val="0"/>
              </a:spcAft>
              <a:buFont typeface="Arial" pitchFamily="34" charset="0"/>
              <a:buNone/>
              <a:defRPr/>
            </a:pPr>
            <a:r>
              <a:rPr lang="en-US" dirty="0" smtClean="0"/>
              <a:t>		Preface; Detail (for an image, etc.); Epilogue;</a:t>
            </a:r>
          </a:p>
          <a:p>
            <a:pPr eaLnBrk="1" fontAlgn="auto" hangingPunct="1">
              <a:spcAft>
                <a:spcPts val="0"/>
              </a:spcAft>
              <a:buFont typeface="Arial" pitchFamily="34" charset="0"/>
              <a:buNone/>
              <a:defRPr/>
            </a:pPr>
            <a:r>
              <a:rPr lang="en-US" dirty="0" smtClean="0"/>
              <a:t>		Book 1; Part 2; Number 1; Band 3</a:t>
            </a:r>
          </a:p>
          <a:p>
            <a:pPr eaLnBrk="1" fontAlgn="auto" hangingPunct="1">
              <a:spcAft>
                <a:spcPts val="0"/>
              </a:spcAft>
              <a:buFont typeface="Arial" pitchFamily="34" charset="0"/>
              <a:buNone/>
              <a:defRPr/>
            </a:pPr>
            <a:r>
              <a:rPr lang="en-US" dirty="0" smtClean="0"/>
              <a:t>record the designation of the part as the preferred title for the part. Record the numeric designation as a numeral.</a:t>
            </a:r>
          </a:p>
          <a:p>
            <a:pPr eaLnBrk="1" fontAlgn="auto" hangingPunct="1">
              <a:spcAft>
                <a:spcPts val="0"/>
              </a:spcAft>
              <a:buFont typeface="Arial" pitchFamily="34" charset="0"/>
              <a:buNone/>
              <a:defRPr/>
            </a:pPr>
            <a:r>
              <a:rPr lang="en-US" dirty="0" smtClean="0"/>
              <a:t>		</a:t>
            </a:r>
            <a:r>
              <a:rPr lang="en-US" b="1" dirty="0" smtClean="0">
                <a:solidFill>
                  <a:schemeClr val="tx2">
                    <a:lumMod val="50000"/>
                  </a:schemeClr>
                </a:solidFill>
              </a:rPr>
              <a:t>Season 6</a:t>
            </a:r>
          </a:p>
          <a:p>
            <a:pPr eaLnBrk="1" fontAlgn="auto" hangingPunct="1">
              <a:spcAft>
                <a:spcPts val="0"/>
              </a:spcAft>
              <a:buFont typeface="Arial" pitchFamily="34" charset="0"/>
              <a:buNone/>
              <a:defRPr/>
            </a:pPr>
            <a:r>
              <a:rPr lang="en-US" dirty="0" smtClean="0"/>
              <a:t>		</a:t>
            </a:r>
            <a:r>
              <a:rPr lang="en-US" i="1" dirty="0" smtClean="0">
                <a:solidFill>
                  <a:schemeClr val="tx2">
                    <a:lumMod val="50000"/>
                  </a:schemeClr>
                </a:solidFill>
              </a:rPr>
              <a:t>Preferred title for a part of the television 	program</a:t>
            </a:r>
            <a:r>
              <a:rPr lang="en-US" b="1" dirty="0" smtClean="0">
                <a:solidFill>
                  <a:schemeClr val="tx2">
                    <a:lumMod val="50000"/>
                  </a:schemeClr>
                </a:solidFill>
              </a:rPr>
              <a:t> </a:t>
            </a:r>
            <a:r>
              <a:rPr lang="en-US" dirty="0" smtClean="0">
                <a:solidFill>
                  <a:schemeClr val="tx2">
                    <a:lumMod val="50000"/>
                  </a:schemeClr>
                </a:solidFill>
              </a:rPr>
              <a:t>Buffy, the vampire slayer</a:t>
            </a:r>
          </a:p>
          <a:p>
            <a:pPr eaLnBrk="1" fontAlgn="auto" hangingPunct="1">
              <a:spcAft>
                <a:spcPts val="0"/>
              </a:spcAft>
              <a:buFont typeface="Arial" pitchFamily="34" charset="0"/>
              <a:buNone/>
              <a:defRPr/>
            </a:pPr>
            <a:r>
              <a:rPr lang="en-US" dirty="0" smtClean="0">
                <a:solidFill>
                  <a:schemeClr val="tx2">
                    <a:lumMod val="50000"/>
                  </a:schemeClr>
                </a:solidFill>
              </a:rPr>
              <a:t>		</a:t>
            </a:r>
            <a:r>
              <a:rPr lang="en-US" b="1" dirty="0" smtClean="0">
                <a:solidFill>
                  <a:schemeClr val="tx2">
                    <a:lumMod val="50000"/>
                  </a:schemeClr>
                </a:solidFill>
              </a:rPr>
              <a:t>1946-03-10</a:t>
            </a:r>
          </a:p>
          <a:p>
            <a:pPr eaLnBrk="1" fontAlgn="auto" hangingPunct="1">
              <a:spcAft>
                <a:spcPts val="0"/>
              </a:spcAft>
              <a:buFont typeface="Arial" pitchFamily="34" charset="0"/>
              <a:buNone/>
              <a:defRPr/>
            </a:pPr>
            <a:r>
              <a:rPr lang="en-US" dirty="0" smtClean="0">
                <a:solidFill>
                  <a:schemeClr val="tx2">
                    <a:lumMod val="50000"/>
                  </a:schemeClr>
                </a:solidFill>
              </a:rPr>
              <a:t>		</a:t>
            </a:r>
            <a:r>
              <a:rPr lang="en-US" i="1" dirty="0" smtClean="0">
                <a:solidFill>
                  <a:schemeClr val="tx2">
                    <a:lumMod val="50000"/>
                  </a:schemeClr>
                </a:solidFill>
              </a:rPr>
              <a:t>Preferred title for a part of the radio program</a:t>
            </a:r>
            <a:r>
              <a:rPr lang="en-US" b="1" dirty="0" smtClean="0">
                <a:solidFill>
                  <a:schemeClr val="tx2">
                    <a:lumMod val="50000"/>
                  </a:schemeClr>
                </a:solidFill>
              </a:rPr>
              <a:t> </a:t>
            </a:r>
            <a:r>
              <a:rPr lang="en-US" dirty="0" smtClean="0">
                <a:solidFill>
                  <a:schemeClr val="tx2">
                    <a:lumMod val="50000"/>
                  </a:schemeClr>
                </a:solidFill>
              </a:rPr>
              <a:t>Jack 	Benny program</a:t>
            </a:r>
          </a:p>
          <a:p>
            <a:pPr eaLnBrk="1" fontAlgn="auto" hangingPunct="1">
              <a:spcAft>
                <a:spcPts val="0"/>
              </a:spcAft>
              <a:buFont typeface="Arial" pitchFamily="34" charset="0"/>
              <a:buNone/>
              <a:defRPr/>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ScreenShot381.bmp"/>
          <p:cNvPicPr>
            <a:picLocks noChangeAspect="1"/>
          </p:cNvPicPr>
          <p:nvPr/>
        </p:nvPicPr>
        <p:blipFill>
          <a:blip r:embed="rId2" cstate="print"/>
          <a:srcRect/>
          <a:stretch>
            <a:fillRect/>
          </a:stretch>
        </p:blipFill>
        <p:spPr bwMode="auto">
          <a:xfrm>
            <a:off x="457200" y="328613"/>
            <a:ext cx="7966075" cy="6529387"/>
          </a:xfrm>
          <a:prstGeom prst="rect">
            <a:avLst/>
          </a:prstGeom>
          <a:noFill/>
          <a:ln w="9525">
            <a:noFill/>
            <a:miter lim="800000"/>
            <a:headEnd/>
            <a:tailEnd/>
          </a:ln>
        </p:spPr>
      </p:pic>
      <p:sp>
        <p:nvSpPr>
          <p:cNvPr id="6" name="TextBox 5"/>
          <p:cNvSpPr txBox="1"/>
          <p:nvPr/>
        </p:nvSpPr>
        <p:spPr>
          <a:xfrm>
            <a:off x="6553200" y="1619250"/>
            <a:ext cx="2438400" cy="923925"/>
          </a:xfrm>
          <a:prstGeom prst="rect">
            <a:avLst/>
          </a:prstGeom>
          <a:solidFill>
            <a:schemeClr val="bg2"/>
          </a:solidFill>
          <a:ln w="22225">
            <a:solidFill>
              <a:schemeClr val="bg2">
                <a:lumMod val="25000"/>
              </a:schemeClr>
            </a:solidFill>
          </a:ln>
        </p:spPr>
        <p:txBody>
          <a:bodyPr>
            <a:spAutoFit/>
          </a:bodyPr>
          <a:lstStyle/>
          <a:p>
            <a:pPr fontAlgn="auto">
              <a:spcBef>
                <a:spcPts val="0"/>
              </a:spcBef>
              <a:spcAft>
                <a:spcPts val="0"/>
              </a:spcAft>
              <a:defRPr/>
            </a:pPr>
            <a:r>
              <a:rPr lang="en-US" dirty="0">
                <a:solidFill>
                  <a:srgbClr val="C00000"/>
                </a:solidFill>
                <a:latin typeface="+mn-lt"/>
                <a:cs typeface="+mn-cs"/>
              </a:rPr>
              <a:t>LC-PCC PS </a:t>
            </a:r>
            <a:r>
              <a:rPr lang="en-US" dirty="0">
                <a:solidFill>
                  <a:srgbClr val="C00000"/>
                </a:solidFill>
                <a:latin typeface="+mn-lt"/>
                <a:cs typeface="+mn-cs"/>
              </a:rPr>
              <a:t>for 6.27.1.9 Appendix 1 – Motion Pictures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43000" y="533400"/>
            <a:ext cx="3352800" cy="646113"/>
          </a:xfrm>
          <a:prstGeom prst="rect">
            <a:avLst/>
          </a:prstGeom>
          <a:solidFill>
            <a:srgbClr val="B1CCA6">
              <a:alpha val="19000"/>
            </a:srgbClr>
          </a:solidFill>
          <a:ln w="22225">
            <a:solidFill>
              <a:schemeClr val="bg2">
                <a:lumMod val="25000"/>
              </a:schemeClr>
            </a:solidFill>
          </a:ln>
        </p:spPr>
        <p:txBody>
          <a:bodyPr>
            <a:spAutoFit/>
          </a:bodyPr>
          <a:lstStyle/>
          <a:p>
            <a:pPr fontAlgn="auto">
              <a:spcBef>
                <a:spcPts val="0"/>
              </a:spcBef>
              <a:spcAft>
                <a:spcPts val="0"/>
              </a:spcAft>
              <a:defRPr/>
            </a:pPr>
            <a:r>
              <a:rPr lang="en-US" dirty="0">
                <a:solidFill>
                  <a:srgbClr val="C00000"/>
                </a:solidFill>
                <a:latin typeface="+mn-lt"/>
                <a:cs typeface="+mn-cs"/>
              </a:rPr>
              <a:t>LC-PCC PS </a:t>
            </a:r>
            <a:r>
              <a:rPr lang="en-US" dirty="0">
                <a:solidFill>
                  <a:srgbClr val="C00000"/>
                </a:solidFill>
                <a:latin typeface="+mn-lt"/>
                <a:cs typeface="+mn-cs"/>
              </a:rPr>
              <a:t>for 6.27.1.9 Appendix 1 – Television Programs</a:t>
            </a:r>
          </a:p>
        </p:txBody>
      </p:sp>
      <p:pic>
        <p:nvPicPr>
          <p:cNvPr id="27651" name="Picture 6" descr="ScreenShot308.bmp"/>
          <p:cNvPicPr>
            <a:picLocks noChangeAspect="1"/>
          </p:cNvPicPr>
          <p:nvPr/>
        </p:nvPicPr>
        <p:blipFill>
          <a:blip r:embed="rId2" cstate="print"/>
          <a:srcRect/>
          <a:stretch>
            <a:fillRect/>
          </a:stretch>
        </p:blipFill>
        <p:spPr bwMode="auto">
          <a:xfrm>
            <a:off x="4333875" y="1524000"/>
            <a:ext cx="4810125" cy="5102225"/>
          </a:xfrm>
          <a:prstGeom prst="rect">
            <a:avLst/>
          </a:prstGeom>
          <a:noFill/>
          <a:ln w="9525">
            <a:noFill/>
            <a:miter lim="800000"/>
            <a:headEnd/>
            <a:tailEnd/>
          </a:ln>
        </p:spPr>
      </p:pic>
      <p:pic>
        <p:nvPicPr>
          <p:cNvPr id="27652" name="Picture 7" descr="ScreenShot307.bmp"/>
          <p:cNvPicPr>
            <a:picLocks noChangeAspect="1"/>
          </p:cNvPicPr>
          <p:nvPr/>
        </p:nvPicPr>
        <p:blipFill>
          <a:blip r:embed="rId3" cstate="print"/>
          <a:srcRect/>
          <a:stretch>
            <a:fillRect/>
          </a:stretch>
        </p:blipFill>
        <p:spPr bwMode="auto">
          <a:xfrm>
            <a:off x="0" y="1524000"/>
            <a:ext cx="4911725" cy="313531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533400"/>
            <a:ext cx="3505200" cy="646113"/>
          </a:xfrm>
          <a:prstGeom prst="rect">
            <a:avLst/>
          </a:prstGeom>
          <a:solidFill>
            <a:srgbClr val="B1CCA6">
              <a:alpha val="19000"/>
            </a:srgbClr>
          </a:solidFill>
          <a:ln w="22225">
            <a:solidFill>
              <a:schemeClr val="bg2">
                <a:lumMod val="25000"/>
              </a:schemeClr>
            </a:solidFill>
          </a:ln>
        </p:spPr>
        <p:txBody>
          <a:bodyPr>
            <a:spAutoFit/>
          </a:bodyPr>
          <a:lstStyle/>
          <a:p>
            <a:pPr fontAlgn="auto">
              <a:spcBef>
                <a:spcPts val="0"/>
              </a:spcBef>
              <a:spcAft>
                <a:spcPts val="0"/>
              </a:spcAft>
              <a:defRPr/>
            </a:pPr>
            <a:r>
              <a:rPr lang="en-US" dirty="0">
                <a:solidFill>
                  <a:srgbClr val="C00000"/>
                </a:solidFill>
                <a:latin typeface="+mn-lt"/>
                <a:cs typeface="+mn-cs"/>
              </a:rPr>
              <a:t>LC-PCC PS </a:t>
            </a:r>
            <a:r>
              <a:rPr lang="en-US" dirty="0">
                <a:solidFill>
                  <a:srgbClr val="C00000"/>
                </a:solidFill>
                <a:latin typeface="+mn-lt"/>
                <a:cs typeface="+mn-cs"/>
              </a:rPr>
              <a:t>for 6.27.1.9 Appendix 1 – Television Programs</a:t>
            </a:r>
          </a:p>
        </p:txBody>
      </p:sp>
      <p:pic>
        <p:nvPicPr>
          <p:cNvPr id="28675" name="Picture 4" descr="ScreenShot309.bmp"/>
          <p:cNvPicPr>
            <a:picLocks noChangeAspect="1"/>
          </p:cNvPicPr>
          <p:nvPr/>
        </p:nvPicPr>
        <p:blipFill>
          <a:blip r:embed="rId2" cstate="print"/>
          <a:srcRect/>
          <a:stretch>
            <a:fillRect/>
          </a:stretch>
        </p:blipFill>
        <p:spPr bwMode="auto">
          <a:xfrm>
            <a:off x="685800" y="1447800"/>
            <a:ext cx="3857625" cy="4838700"/>
          </a:xfrm>
          <a:prstGeom prst="rect">
            <a:avLst/>
          </a:prstGeom>
          <a:noFill/>
          <a:ln w="9525">
            <a:noFill/>
            <a:miter lim="800000"/>
            <a:headEnd/>
            <a:tailEnd/>
          </a:ln>
        </p:spPr>
      </p:pic>
      <p:pic>
        <p:nvPicPr>
          <p:cNvPr id="28676" name="Picture 10" descr="ScreenShot312.bmp"/>
          <p:cNvPicPr>
            <a:picLocks noChangeAspect="1"/>
          </p:cNvPicPr>
          <p:nvPr/>
        </p:nvPicPr>
        <p:blipFill>
          <a:blip r:embed="rId3" cstate="print"/>
          <a:srcRect/>
          <a:stretch>
            <a:fillRect/>
          </a:stretch>
        </p:blipFill>
        <p:spPr bwMode="auto">
          <a:xfrm>
            <a:off x="4800600" y="533400"/>
            <a:ext cx="3965575" cy="58102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rtlCol="0">
            <a:normAutofit fontScale="90000"/>
          </a:bodyPr>
          <a:lstStyle/>
          <a:p>
            <a:pPr eaLnBrk="1" fontAlgn="auto" hangingPunct="1">
              <a:spcAft>
                <a:spcPts val="0"/>
              </a:spcAft>
              <a:defRPr/>
            </a:pPr>
            <a:r>
              <a:rPr lang="en-US" dirty="0" smtClean="0"/>
              <a:t>Parts of a Work – Two or More Parts</a:t>
            </a:r>
            <a:endParaRPr lang="en-US" dirty="0"/>
          </a:p>
        </p:txBody>
      </p:sp>
      <p:sp>
        <p:nvSpPr>
          <p:cNvPr id="3" name="Content Placeholder 2"/>
          <p:cNvSpPr>
            <a:spLocks noGrp="1"/>
          </p:cNvSpPr>
          <p:nvPr>
            <p:ph idx="1"/>
          </p:nvPr>
        </p:nvSpPr>
        <p:spPr>
          <a:xfrm>
            <a:off x="457200" y="990600"/>
            <a:ext cx="8229600" cy="5135563"/>
          </a:xfrm>
        </p:spPr>
        <p:txBody>
          <a:bodyPr rtlCol="0">
            <a:normAutofit lnSpcReduction="10000"/>
          </a:bodyPr>
          <a:lstStyle/>
          <a:p>
            <a:pPr eaLnBrk="1" fontAlgn="auto" hangingPunct="1">
              <a:spcAft>
                <a:spcPts val="0"/>
              </a:spcAft>
              <a:buFont typeface="Arial" pitchFamily="34" charset="0"/>
              <a:buNone/>
              <a:defRPr/>
            </a:pPr>
            <a:r>
              <a:rPr lang="en-US" dirty="0" smtClean="0"/>
              <a:t>6.2.2.9.2</a:t>
            </a:r>
          </a:p>
          <a:p>
            <a:pPr eaLnBrk="1" fontAlgn="auto" hangingPunct="1">
              <a:spcAft>
                <a:spcPts val="0"/>
              </a:spcAft>
              <a:buFont typeface="Arial" pitchFamily="34" charset="0"/>
              <a:buNone/>
              <a:defRPr/>
            </a:pPr>
            <a:r>
              <a:rPr lang="en-US" dirty="0" smtClean="0"/>
              <a:t>For a sequence of two or more </a:t>
            </a:r>
            <a:r>
              <a:rPr lang="en-US" dirty="0" smtClean="0">
                <a:solidFill>
                  <a:srgbClr val="C00000"/>
                </a:solidFill>
              </a:rPr>
              <a:t>consecutively numbered parts </a:t>
            </a:r>
            <a:r>
              <a:rPr lang="en-US" dirty="0" smtClean="0"/>
              <a:t>of a work, each of which is </a:t>
            </a:r>
            <a:r>
              <a:rPr lang="en-US" dirty="0" smtClean="0">
                <a:solidFill>
                  <a:srgbClr val="C00000"/>
                </a:solidFill>
              </a:rPr>
              <a:t>identified only by a general term and a number</a:t>
            </a:r>
            <a:r>
              <a:rPr lang="en-US" dirty="0" smtClean="0"/>
              <a:t>, record the designation of the parts in the singular followed by the inclusive numbers of the parts recorded as numerals.</a:t>
            </a:r>
          </a:p>
          <a:p>
            <a:pPr eaLnBrk="1" fontAlgn="auto" hangingPunct="1">
              <a:spcAft>
                <a:spcPts val="0"/>
              </a:spcAft>
              <a:buFont typeface="Arial" pitchFamily="34" charset="0"/>
              <a:buNone/>
              <a:defRPr/>
            </a:pPr>
            <a:r>
              <a:rPr lang="en-US" dirty="0" smtClean="0"/>
              <a:t>		</a:t>
            </a:r>
            <a:r>
              <a:rPr lang="en-US" b="1" dirty="0" smtClean="0">
                <a:solidFill>
                  <a:schemeClr val="tx2">
                    <a:lumMod val="50000"/>
                  </a:schemeClr>
                </a:solidFill>
              </a:rPr>
              <a:t>Episode 1-4</a:t>
            </a:r>
          </a:p>
          <a:p>
            <a:pPr eaLnBrk="1" fontAlgn="auto" hangingPunct="1">
              <a:spcAft>
                <a:spcPts val="0"/>
              </a:spcAft>
              <a:buFont typeface="Arial" pitchFamily="34" charset="0"/>
              <a:buNone/>
              <a:defRPr/>
            </a:pPr>
            <a:r>
              <a:rPr lang="en-US" dirty="0" smtClean="0"/>
              <a:t>		</a:t>
            </a:r>
            <a:r>
              <a:rPr lang="en-US" i="1" dirty="0" smtClean="0"/>
              <a:t>Preferred title for the first four episodes of 	the 1977 television miniseries </a:t>
            </a:r>
            <a:r>
              <a:rPr lang="en-US" dirty="0" smtClean="0"/>
              <a:t>Roots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3"/>
          </a:xfrm>
        </p:spPr>
        <p:txBody>
          <a:bodyPr rtlCol="0">
            <a:normAutofit fontScale="90000"/>
          </a:bodyPr>
          <a:lstStyle/>
          <a:p>
            <a:pPr eaLnBrk="1" fontAlgn="auto" hangingPunct="1">
              <a:spcAft>
                <a:spcPts val="0"/>
              </a:spcAft>
              <a:defRPr/>
            </a:pPr>
            <a:r>
              <a:rPr lang="en-US" dirty="0" smtClean="0"/>
              <a:t>Parts of a Work – Two or More Parts</a:t>
            </a:r>
            <a:endParaRPr lang="en-US" dirty="0"/>
          </a:p>
        </p:txBody>
      </p:sp>
      <p:sp>
        <p:nvSpPr>
          <p:cNvPr id="3" name="Content Placeholder 2"/>
          <p:cNvSpPr>
            <a:spLocks noGrp="1"/>
          </p:cNvSpPr>
          <p:nvPr>
            <p:ph idx="1"/>
          </p:nvPr>
        </p:nvSpPr>
        <p:spPr>
          <a:xfrm>
            <a:off x="152400" y="685800"/>
            <a:ext cx="8763000" cy="6172200"/>
          </a:xfrm>
        </p:spPr>
        <p:txBody>
          <a:bodyPr rtlCol="0">
            <a:noAutofit/>
          </a:bodyPr>
          <a:lstStyle/>
          <a:p>
            <a:pPr eaLnBrk="1" fontAlgn="auto" hangingPunct="1">
              <a:spcAft>
                <a:spcPts val="0"/>
              </a:spcAft>
              <a:buFont typeface="Arial" pitchFamily="34" charset="0"/>
              <a:buNone/>
              <a:defRPr/>
            </a:pPr>
            <a:r>
              <a:rPr lang="en-US" sz="2070" dirty="0" smtClean="0"/>
              <a:t>6.2.2.9.2</a:t>
            </a:r>
          </a:p>
          <a:p>
            <a:pPr eaLnBrk="1" fontAlgn="auto" hangingPunct="1">
              <a:spcAft>
                <a:spcPts val="0"/>
              </a:spcAft>
              <a:buFont typeface="Arial" pitchFamily="34" charset="0"/>
              <a:buNone/>
              <a:defRPr/>
            </a:pPr>
            <a:r>
              <a:rPr lang="en-US" sz="2070" dirty="0" smtClean="0"/>
              <a:t>When identifying two or more </a:t>
            </a:r>
            <a:r>
              <a:rPr lang="en-US" sz="2070" dirty="0" smtClean="0">
                <a:solidFill>
                  <a:srgbClr val="C00000"/>
                </a:solidFill>
              </a:rPr>
              <a:t>unnumbered or non-consecutively numbered parts of a work</a:t>
            </a:r>
            <a:r>
              <a:rPr lang="en-US" sz="2070" dirty="0" smtClean="0"/>
              <a:t>, record the preferred title for each of the parts applying the instructions given under 6.2.2.9.1.</a:t>
            </a:r>
          </a:p>
          <a:p>
            <a:pPr eaLnBrk="1" fontAlgn="auto" hangingPunct="1">
              <a:spcAft>
                <a:spcPts val="0"/>
              </a:spcAft>
              <a:buFont typeface="Arial" pitchFamily="34" charset="0"/>
              <a:buNone/>
              <a:defRPr/>
            </a:pPr>
            <a:r>
              <a:rPr lang="en-US" sz="2070" i="1" dirty="0" smtClean="0">
                <a:solidFill>
                  <a:schemeClr val="accent3">
                    <a:lumMod val="75000"/>
                  </a:schemeClr>
                </a:solidFill>
              </a:rPr>
              <a:t>Alternative</a:t>
            </a:r>
          </a:p>
          <a:p>
            <a:pPr eaLnBrk="1" fontAlgn="auto" hangingPunct="1">
              <a:spcAft>
                <a:spcPts val="0"/>
              </a:spcAft>
              <a:buFont typeface="Arial" pitchFamily="34" charset="0"/>
              <a:buNone/>
              <a:defRPr/>
            </a:pPr>
            <a:r>
              <a:rPr lang="en-US" sz="2070" dirty="0" smtClean="0"/>
              <a:t>When identifying two or more unnumbered or non-consecutively numbered parts of a work, instead of (or in addition to) recording the preferred title for each of the parts, record the conventional collective title </a:t>
            </a:r>
            <a:r>
              <a:rPr lang="en-US" sz="2070" i="1" dirty="0" smtClean="0"/>
              <a:t>Selections</a:t>
            </a:r>
            <a:r>
              <a:rPr lang="en-US" sz="2070" dirty="0" smtClean="0"/>
              <a:t> as the preferred title for the parts.</a:t>
            </a:r>
          </a:p>
          <a:p>
            <a:pPr eaLnBrk="1" fontAlgn="auto" hangingPunct="1">
              <a:spcAft>
                <a:spcPts val="0"/>
              </a:spcAft>
              <a:buFont typeface="Arial" pitchFamily="34" charset="0"/>
              <a:buNone/>
              <a:defRPr/>
            </a:pPr>
            <a:r>
              <a:rPr lang="en-US" sz="2070" i="1" dirty="0" smtClean="0">
                <a:solidFill>
                  <a:schemeClr val="accent3">
                    <a:lumMod val="75000"/>
                  </a:schemeClr>
                </a:solidFill>
              </a:rPr>
              <a:t>		</a:t>
            </a:r>
            <a:r>
              <a:rPr lang="en-US" sz="2070" b="1" dirty="0" smtClean="0">
                <a:solidFill>
                  <a:schemeClr val="tx2">
                    <a:lumMod val="50000"/>
                  </a:schemeClr>
                </a:solidFill>
              </a:rPr>
              <a:t>Selections</a:t>
            </a:r>
          </a:p>
          <a:p>
            <a:pPr eaLnBrk="1" fontAlgn="auto" hangingPunct="1">
              <a:spcAft>
                <a:spcPts val="0"/>
              </a:spcAft>
              <a:buFont typeface="Arial" pitchFamily="34" charset="0"/>
              <a:buNone/>
              <a:defRPr/>
            </a:pPr>
            <a:r>
              <a:rPr lang="en-US" sz="2070" i="1" dirty="0" smtClean="0">
                <a:solidFill>
                  <a:schemeClr val="accent3">
                    <a:lumMod val="75000"/>
                  </a:schemeClr>
                </a:solidFill>
              </a:rPr>
              <a:t>		</a:t>
            </a:r>
            <a:r>
              <a:rPr lang="en-US" sz="2070" i="1" dirty="0" smtClean="0">
                <a:solidFill>
                  <a:schemeClr val="tx2">
                    <a:lumMod val="50000"/>
                  </a:schemeClr>
                </a:solidFill>
              </a:rPr>
              <a:t>Preferred title for the parts of the work in a compilation comprising four episodes of the television program</a:t>
            </a:r>
            <a:r>
              <a:rPr lang="en-US" sz="2070" dirty="0" smtClean="0">
                <a:solidFill>
                  <a:schemeClr val="tx2">
                    <a:lumMod val="50000"/>
                  </a:schemeClr>
                </a:solidFill>
              </a:rPr>
              <a:t> The Simpsons </a:t>
            </a:r>
            <a:r>
              <a:rPr lang="en-US" sz="2070" i="1" dirty="0" smtClean="0">
                <a:solidFill>
                  <a:schemeClr val="tx2">
                    <a:lumMod val="50000"/>
                  </a:schemeClr>
                </a:solidFill>
              </a:rPr>
              <a:t>originally broadcast between 1990 and 2001</a:t>
            </a:r>
          </a:p>
          <a:p>
            <a:pPr eaLnBrk="1" fontAlgn="auto" hangingPunct="1">
              <a:spcBef>
                <a:spcPts val="0"/>
              </a:spcBef>
              <a:spcAft>
                <a:spcPts val="0"/>
              </a:spcAft>
              <a:buFont typeface="Arial" pitchFamily="34" charset="0"/>
              <a:buNone/>
              <a:defRPr/>
            </a:pPr>
            <a:endParaRPr lang="en-US" sz="2070" i="1" dirty="0" smtClean="0">
              <a:solidFill>
                <a:schemeClr val="tx2">
                  <a:lumMod val="50000"/>
                </a:schemeClr>
              </a:solidFill>
            </a:endParaRPr>
          </a:p>
          <a:p>
            <a:pPr eaLnBrk="1" fontAlgn="auto" hangingPunct="1">
              <a:spcBef>
                <a:spcPts val="0"/>
              </a:spcBef>
              <a:spcAft>
                <a:spcPts val="0"/>
              </a:spcAft>
              <a:buFont typeface="Arial" pitchFamily="34" charset="0"/>
              <a:buNone/>
              <a:defRPr/>
            </a:pPr>
            <a:r>
              <a:rPr lang="en-US" sz="2070" i="1" dirty="0" smtClean="0">
                <a:solidFill>
                  <a:schemeClr val="tx2">
                    <a:lumMod val="50000"/>
                  </a:schemeClr>
                </a:solidFill>
              </a:rPr>
              <a:t>LC-PCC PS for Alternative: </a:t>
            </a:r>
            <a:r>
              <a:rPr lang="en-US" sz="2070" i="1" dirty="0" smtClean="0"/>
              <a:t>LC practice:</a:t>
            </a:r>
            <a:r>
              <a:rPr lang="en-US" sz="2400" i="1" dirty="0" smtClean="0"/>
              <a:t> </a:t>
            </a:r>
            <a:r>
              <a:rPr lang="en-US" sz="2070" dirty="0" smtClean="0"/>
              <a:t>Instead of recording the preferred title for each of the parts, record the conventional collective title Selections as the preferred title for the parts. If one or more parts is especially important, also record the part title(s).</a:t>
            </a:r>
            <a:endParaRPr lang="en-US" sz="2070" i="1" dirty="0">
              <a:solidFill>
                <a:schemeClr val="tx2">
                  <a:lumMod val="5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52400"/>
            <a:ext cx="8229600" cy="1143000"/>
          </a:xfrm>
        </p:spPr>
        <p:txBody>
          <a:bodyPr/>
          <a:lstStyle/>
          <a:p>
            <a:pPr eaLnBrk="1" hangingPunct="1"/>
            <a:r>
              <a:rPr lang="en-US" smtClean="0"/>
              <a:t>AACR2 vs. RDA Terminology</a:t>
            </a:r>
          </a:p>
        </p:txBody>
      </p:sp>
      <p:sp>
        <p:nvSpPr>
          <p:cNvPr id="4099" name="Text Placeholder 2"/>
          <p:cNvSpPr>
            <a:spLocks noGrp="1"/>
          </p:cNvSpPr>
          <p:nvPr>
            <p:ph type="body" idx="1"/>
          </p:nvPr>
        </p:nvSpPr>
        <p:spPr>
          <a:xfrm>
            <a:off x="457200" y="990600"/>
            <a:ext cx="4040188" cy="639763"/>
          </a:xfrm>
        </p:spPr>
        <p:txBody>
          <a:bodyPr/>
          <a:lstStyle/>
          <a:p>
            <a:pPr eaLnBrk="1" hangingPunct="1"/>
            <a:r>
              <a:rPr lang="en-US" smtClean="0"/>
              <a:t>	AACR2</a:t>
            </a:r>
          </a:p>
        </p:txBody>
      </p:sp>
      <p:sp>
        <p:nvSpPr>
          <p:cNvPr id="4100" name="Content Placeholder 3"/>
          <p:cNvSpPr>
            <a:spLocks noGrp="1"/>
          </p:cNvSpPr>
          <p:nvPr>
            <p:ph sz="half" idx="2"/>
          </p:nvPr>
        </p:nvSpPr>
        <p:spPr>
          <a:xfrm>
            <a:off x="457200" y="1752600"/>
            <a:ext cx="4040188" cy="4876800"/>
          </a:xfrm>
        </p:spPr>
        <p:txBody>
          <a:bodyPr/>
          <a:lstStyle/>
          <a:p>
            <a:pPr eaLnBrk="1" hangingPunct="1">
              <a:buFont typeface="Arial" charset="0"/>
              <a:buNone/>
            </a:pPr>
            <a:r>
              <a:rPr lang="en-US" smtClean="0"/>
              <a:t>heading</a:t>
            </a:r>
          </a:p>
          <a:p>
            <a:pPr eaLnBrk="1" hangingPunct="1">
              <a:buFont typeface="Arial" charset="0"/>
              <a:buNone/>
            </a:pPr>
            <a:r>
              <a:rPr lang="en-US" smtClean="0"/>
              <a:t>author, composer, artist, etc.</a:t>
            </a:r>
          </a:p>
          <a:p>
            <a:pPr eaLnBrk="1" hangingPunct="1">
              <a:buFont typeface="Arial" charset="0"/>
              <a:buNone/>
            </a:pPr>
            <a:r>
              <a:rPr lang="en-US" smtClean="0"/>
              <a:t>main entry</a:t>
            </a:r>
          </a:p>
          <a:p>
            <a:pPr eaLnBrk="1" hangingPunct="1">
              <a:buFont typeface="Arial" charset="0"/>
              <a:buNone/>
            </a:pPr>
            <a:endParaRPr lang="en-US" smtClean="0"/>
          </a:p>
          <a:p>
            <a:pPr eaLnBrk="1" hangingPunct="1">
              <a:buFont typeface="Arial" charset="0"/>
              <a:buNone/>
            </a:pPr>
            <a:endParaRPr lang="en-US" smtClean="0"/>
          </a:p>
          <a:p>
            <a:pPr eaLnBrk="1" hangingPunct="1">
              <a:buFont typeface="Arial" charset="0"/>
              <a:buNone/>
            </a:pPr>
            <a:r>
              <a:rPr lang="en-US" smtClean="0"/>
              <a:t>uniform title</a:t>
            </a:r>
          </a:p>
          <a:p>
            <a:pPr eaLnBrk="1" hangingPunct="1">
              <a:buFont typeface="Arial" charset="0"/>
              <a:buNone/>
            </a:pPr>
            <a:endParaRPr lang="en-US" smtClean="0"/>
          </a:p>
          <a:p>
            <a:pPr eaLnBrk="1" hangingPunct="1">
              <a:spcBef>
                <a:spcPts val="1800"/>
              </a:spcBef>
              <a:buFont typeface="Arial" charset="0"/>
              <a:buNone/>
            </a:pPr>
            <a:endParaRPr lang="en-US" smtClean="0"/>
          </a:p>
          <a:p>
            <a:pPr eaLnBrk="1" hangingPunct="1">
              <a:buFont typeface="Arial" charset="0"/>
              <a:buNone/>
            </a:pPr>
            <a:r>
              <a:rPr lang="en-US" smtClean="0"/>
              <a:t>see reference</a:t>
            </a:r>
          </a:p>
          <a:p>
            <a:pPr eaLnBrk="1" hangingPunct="1">
              <a:buFont typeface="Arial" charset="0"/>
              <a:buNone/>
            </a:pPr>
            <a:r>
              <a:rPr lang="en-US" smtClean="0"/>
              <a:t>see also reference</a:t>
            </a:r>
          </a:p>
          <a:p>
            <a:pPr eaLnBrk="1" hangingPunct="1">
              <a:buFont typeface="Arial" charset="0"/>
              <a:buNone/>
            </a:pPr>
            <a:endParaRPr lang="en-US" smtClean="0"/>
          </a:p>
        </p:txBody>
      </p:sp>
      <p:sp>
        <p:nvSpPr>
          <p:cNvPr id="4101" name="Text Placeholder 4"/>
          <p:cNvSpPr>
            <a:spLocks noGrp="1"/>
          </p:cNvSpPr>
          <p:nvPr>
            <p:ph type="body" sz="quarter" idx="3"/>
          </p:nvPr>
        </p:nvSpPr>
        <p:spPr>
          <a:xfrm>
            <a:off x="4648200" y="990600"/>
            <a:ext cx="4041775" cy="639763"/>
          </a:xfrm>
        </p:spPr>
        <p:txBody>
          <a:bodyPr/>
          <a:lstStyle/>
          <a:p>
            <a:pPr eaLnBrk="1" hangingPunct="1"/>
            <a:r>
              <a:rPr lang="en-US" smtClean="0"/>
              <a:t>	RDA</a:t>
            </a:r>
          </a:p>
        </p:txBody>
      </p:sp>
      <p:sp>
        <p:nvSpPr>
          <p:cNvPr id="4102" name="Content Placeholder 5"/>
          <p:cNvSpPr>
            <a:spLocks noGrp="1"/>
          </p:cNvSpPr>
          <p:nvPr>
            <p:ph sz="quarter" idx="4"/>
          </p:nvPr>
        </p:nvSpPr>
        <p:spPr>
          <a:xfrm>
            <a:off x="4495800" y="1752600"/>
            <a:ext cx="4498975" cy="5105400"/>
          </a:xfrm>
        </p:spPr>
        <p:txBody>
          <a:bodyPr/>
          <a:lstStyle/>
          <a:p>
            <a:pPr eaLnBrk="1" hangingPunct="1">
              <a:buFont typeface="Arial" charset="0"/>
              <a:buNone/>
            </a:pPr>
            <a:r>
              <a:rPr lang="en-US" smtClean="0"/>
              <a:t>authorized access point</a:t>
            </a:r>
          </a:p>
          <a:p>
            <a:pPr eaLnBrk="1" hangingPunct="1">
              <a:buFont typeface="Arial" charset="0"/>
              <a:buNone/>
            </a:pPr>
            <a:r>
              <a:rPr lang="en-US" smtClean="0"/>
              <a:t>creator</a:t>
            </a:r>
          </a:p>
          <a:p>
            <a:pPr eaLnBrk="1" hangingPunct="1">
              <a:buFont typeface="Arial" charset="0"/>
              <a:buNone/>
            </a:pPr>
            <a:r>
              <a:rPr lang="en-US" smtClean="0"/>
              <a:t>preferred title or authorized access point for creator + preferred title</a:t>
            </a:r>
          </a:p>
          <a:p>
            <a:pPr eaLnBrk="1" hangingPunct="1">
              <a:buFont typeface="Arial" charset="0"/>
              <a:buNone/>
            </a:pPr>
            <a:r>
              <a:rPr lang="en-US" smtClean="0"/>
              <a:t>1. preferred title and any differentiating info</a:t>
            </a:r>
          </a:p>
          <a:p>
            <a:pPr eaLnBrk="1" hangingPunct="1">
              <a:buFont typeface="Arial" charset="0"/>
              <a:buNone/>
            </a:pPr>
            <a:r>
              <a:rPr lang="en-US" smtClean="0"/>
              <a:t>2. a conventional collective title, e.g. Works; Symphonies; Poems</a:t>
            </a:r>
          </a:p>
          <a:p>
            <a:pPr eaLnBrk="1" hangingPunct="1">
              <a:buFont typeface="Arial" charset="0"/>
              <a:buNone/>
            </a:pPr>
            <a:r>
              <a:rPr lang="en-US" smtClean="0"/>
              <a:t>variant access point</a:t>
            </a:r>
          </a:p>
          <a:p>
            <a:pPr eaLnBrk="1" hangingPunct="1">
              <a:buFont typeface="Arial" charset="0"/>
              <a:buNone/>
            </a:pPr>
            <a:r>
              <a:rPr lang="en-US" smtClean="0"/>
              <a:t>authorized access point for related entity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rtlCol="0">
            <a:normAutofit fontScale="90000"/>
          </a:bodyPr>
          <a:lstStyle/>
          <a:p>
            <a:pPr eaLnBrk="1" fontAlgn="auto" hangingPunct="1">
              <a:spcAft>
                <a:spcPts val="0"/>
              </a:spcAft>
              <a:defRPr/>
            </a:pPr>
            <a:r>
              <a:rPr lang="en-US" dirty="0" smtClean="0"/>
              <a:t>Access Points for Parts of a Work</a:t>
            </a:r>
            <a:endParaRPr lang="en-US" dirty="0"/>
          </a:p>
        </p:txBody>
      </p:sp>
      <p:pic>
        <p:nvPicPr>
          <p:cNvPr id="31747" name="Content Placeholder 3" descr="ScreenShot263.bmp"/>
          <p:cNvPicPr>
            <a:picLocks noGrp="1" noChangeAspect="1"/>
          </p:cNvPicPr>
          <p:nvPr>
            <p:ph idx="1"/>
          </p:nvPr>
        </p:nvPicPr>
        <p:blipFill>
          <a:blip r:embed="rId2" cstate="print"/>
          <a:srcRect/>
          <a:stretch>
            <a:fillRect/>
          </a:stretch>
        </p:blipFill>
        <p:spPr>
          <a:xfrm>
            <a:off x="493713" y="914400"/>
            <a:ext cx="8650287" cy="5700713"/>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rtlCol="0">
            <a:normAutofit fontScale="90000"/>
          </a:bodyPr>
          <a:lstStyle/>
          <a:p>
            <a:pPr eaLnBrk="1" fontAlgn="auto" hangingPunct="1">
              <a:spcAft>
                <a:spcPts val="0"/>
              </a:spcAft>
              <a:defRPr/>
            </a:pPr>
            <a:r>
              <a:rPr lang="en-US" dirty="0" smtClean="0"/>
              <a:t>Access Points for Parts of a Work</a:t>
            </a:r>
            <a:endParaRPr lang="en-US" dirty="0"/>
          </a:p>
        </p:txBody>
      </p:sp>
      <p:pic>
        <p:nvPicPr>
          <p:cNvPr id="32771" name="Content Placeholder 5" descr="ScreenShot264.bmp"/>
          <p:cNvPicPr>
            <a:picLocks noGrp="1" noChangeAspect="1"/>
          </p:cNvPicPr>
          <p:nvPr>
            <p:ph idx="1"/>
          </p:nvPr>
        </p:nvPicPr>
        <p:blipFill>
          <a:blip r:embed="rId2" cstate="print"/>
          <a:srcRect/>
          <a:stretch>
            <a:fillRect/>
          </a:stretch>
        </p:blipFill>
        <p:spPr>
          <a:xfrm>
            <a:off x="381000" y="838200"/>
            <a:ext cx="7972425" cy="5976938"/>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ScreenShot313.bmp"/>
          <p:cNvPicPr>
            <a:picLocks noChangeAspect="1"/>
          </p:cNvPicPr>
          <p:nvPr/>
        </p:nvPicPr>
        <p:blipFill>
          <a:blip r:embed="rId2" cstate="print"/>
          <a:srcRect/>
          <a:stretch>
            <a:fillRect/>
          </a:stretch>
        </p:blipFill>
        <p:spPr bwMode="auto">
          <a:xfrm>
            <a:off x="0" y="381000"/>
            <a:ext cx="4816475" cy="5975350"/>
          </a:xfrm>
          <a:prstGeom prst="rect">
            <a:avLst/>
          </a:prstGeom>
          <a:noFill/>
          <a:ln w="9525">
            <a:noFill/>
            <a:miter lim="800000"/>
            <a:headEnd/>
            <a:tailEnd/>
          </a:ln>
        </p:spPr>
      </p:pic>
      <p:pic>
        <p:nvPicPr>
          <p:cNvPr id="33795" name="Picture 3" descr="ScreenShot315.bmp"/>
          <p:cNvPicPr>
            <a:picLocks noChangeAspect="1"/>
          </p:cNvPicPr>
          <p:nvPr/>
        </p:nvPicPr>
        <p:blipFill>
          <a:blip r:embed="rId3" cstate="print"/>
          <a:srcRect/>
          <a:stretch>
            <a:fillRect/>
          </a:stretch>
        </p:blipFill>
        <p:spPr bwMode="auto">
          <a:xfrm>
            <a:off x="0" y="6324600"/>
            <a:ext cx="4819650" cy="268288"/>
          </a:xfrm>
          <a:prstGeom prst="rect">
            <a:avLst/>
          </a:prstGeom>
          <a:noFill/>
          <a:ln w="9525">
            <a:noFill/>
            <a:miter lim="800000"/>
            <a:headEnd/>
            <a:tailEnd/>
          </a:ln>
        </p:spPr>
      </p:pic>
      <p:pic>
        <p:nvPicPr>
          <p:cNvPr id="33796" name="Picture 5" descr="ScreenShot316.bmp"/>
          <p:cNvPicPr>
            <a:picLocks noChangeAspect="1"/>
          </p:cNvPicPr>
          <p:nvPr/>
        </p:nvPicPr>
        <p:blipFill>
          <a:blip r:embed="rId4" cstate="print"/>
          <a:srcRect/>
          <a:stretch>
            <a:fillRect/>
          </a:stretch>
        </p:blipFill>
        <p:spPr bwMode="auto">
          <a:xfrm>
            <a:off x="4813300" y="381000"/>
            <a:ext cx="4330700" cy="2947988"/>
          </a:xfrm>
          <a:prstGeom prst="rect">
            <a:avLst/>
          </a:prstGeom>
          <a:noFill/>
          <a:ln w="9525">
            <a:noFill/>
            <a:miter lim="800000"/>
            <a:headEnd/>
            <a:tailEnd/>
          </a:ln>
        </p:spPr>
      </p:pic>
      <p:sp>
        <p:nvSpPr>
          <p:cNvPr id="7" name="TextBox 6"/>
          <p:cNvSpPr txBox="1"/>
          <p:nvPr/>
        </p:nvSpPr>
        <p:spPr>
          <a:xfrm>
            <a:off x="4876800" y="365125"/>
            <a:ext cx="304800" cy="277813"/>
          </a:xfrm>
          <a:prstGeom prst="rect">
            <a:avLst/>
          </a:prstGeom>
          <a:solidFill>
            <a:schemeClr val="accent3">
              <a:lumMod val="20000"/>
              <a:lumOff val="80000"/>
              <a:alpha val="90000"/>
            </a:schemeClr>
          </a:solidFill>
        </p:spPr>
        <p:txBody>
          <a:bodyPr>
            <a:spAutoFit/>
          </a:bodyPr>
          <a:lstStyle/>
          <a:p>
            <a:pPr fontAlgn="auto">
              <a:spcBef>
                <a:spcPts val="0"/>
              </a:spcBef>
              <a:spcAft>
                <a:spcPts val="0"/>
              </a:spcAft>
              <a:defRPr/>
            </a:pPr>
            <a:r>
              <a:rPr lang="en-US" sz="1200" dirty="0">
                <a:latin typeface="+mn-lt"/>
                <a:cs typeface="+mn-cs"/>
              </a:rPr>
              <a:t>c.</a:t>
            </a:r>
          </a:p>
        </p:txBody>
      </p:sp>
      <p:sp>
        <p:nvSpPr>
          <p:cNvPr id="8" name="TextBox 7"/>
          <p:cNvSpPr txBox="1"/>
          <p:nvPr/>
        </p:nvSpPr>
        <p:spPr>
          <a:xfrm>
            <a:off x="5334000" y="4114800"/>
            <a:ext cx="3352800" cy="646113"/>
          </a:xfrm>
          <a:prstGeom prst="rect">
            <a:avLst/>
          </a:prstGeom>
          <a:solidFill>
            <a:schemeClr val="accent3">
              <a:lumMod val="20000"/>
              <a:lumOff val="80000"/>
            </a:schemeClr>
          </a:solidFill>
          <a:ln w="22225">
            <a:solidFill>
              <a:schemeClr val="bg2">
                <a:lumMod val="25000"/>
              </a:schemeClr>
            </a:solidFill>
          </a:ln>
        </p:spPr>
        <p:txBody>
          <a:bodyPr>
            <a:spAutoFit/>
          </a:bodyPr>
          <a:lstStyle/>
          <a:p>
            <a:pPr fontAlgn="auto">
              <a:spcBef>
                <a:spcPts val="0"/>
              </a:spcBef>
              <a:spcAft>
                <a:spcPts val="0"/>
              </a:spcAft>
              <a:defRPr/>
            </a:pPr>
            <a:r>
              <a:rPr lang="en-US" dirty="0">
                <a:solidFill>
                  <a:srgbClr val="C00000"/>
                </a:solidFill>
                <a:latin typeface="+mn-lt"/>
                <a:cs typeface="+mn-cs"/>
              </a:rPr>
              <a:t>LC-PCC PS </a:t>
            </a:r>
            <a:r>
              <a:rPr lang="en-US" dirty="0">
                <a:solidFill>
                  <a:srgbClr val="C00000"/>
                </a:solidFill>
                <a:latin typeface="+mn-lt"/>
                <a:cs typeface="+mn-cs"/>
              </a:rPr>
              <a:t>for 6.27.1.9 Appendix 1 – Television Programs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p:txBody>
          <a:bodyPr/>
          <a:lstStyle/>
          <a:p>
            <a:pPr eaLnBrk="1" hangingPunct="1"/>
            <a:r>
              <a:rPr lang="en-US" smtClean="0"/>
              <a:t>Access Points for Expressions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rtlCol="0">
            <a:normAutofit fontScale="90000"/>
          </a:bodyPr>
          <a:lstStyle/>
          <a:p>
            <a:pPr eaLnBrk="1" fontAlgn="auto" hangingPunct="1">
              <a:spcAft>
                <a:spcPts val="0"/>
              </a:spcAft>
              <a:defRPr/>
            </a:pPr>
            <a:r>
              <a:rPr lang="en-US" dirty="0" smtClean="0"/>
              <a:t>Expression Core Elements (5.3)</a:t>
            </a:r>
            <a:endParaRPr lang="en-US" dirty="0"/>
          </a:p>
        </p:txBody>
      </p:sp>
      <p:sp>
        <p:nvSpPr>
          <p:cNvPr id="3" name="Content Placeholder 2"/>
          <p:cNvSpPr>
            <a:spLocks noGrp="1"/>
          </p:cNvSpPr>
          <p:nvPr>
            <p:ph idx="1"/>
          </p:nvPr>
        </p:nvSpPr>
        <p:spPr>
          <a:xfrm>
            <a:off x="228600" y="990600"/>
            <a:ext cx="8686800" cy="5715000"/>
          </a:xfrm>
        </p:spPr>
        <p:txBody>
          <a:bodyPr rtlCol="0">
            <a:normAutofit fontScale="85000" lnSpcReduction="20000"/>
          </a:bodyPr>
          <a:lstStyle/>
          <a:p>
            <a:pPr eaLnBrk="1" fontAlgn="auto" hangingPunct="1">
              <a:spcAft>
                <a:spcPts val="0"/>
              </a:spcAft>
              <a:buFont typeface="Arial" pitchFamily="34" charset="0"/>
              <a:buNone/>
              <a:defRPr/>
            </a:pPr>
            <a:r>
              <a:rPr lang="en-US" sz="2700" dirty="0" smtClean="0"/>
              <a:t>When recording data identifying an expression, include as a minimum the elements listed below that are applicable and readily ascertainable.</a:t>
            </a:r>
          </a:p>
          <a:p>
            <a:pPr eaLnBrk="1" fontAlgn="auto" hangingPunct="1">
              <a:spcAft>
                <a:spcPts val="0"/>
              </a:spcAft>
              <a:buFont typeface="Arial" pitchFamily="34" charset="0"/>
              <a:buChar char="•"/>
              <a:defRPr/>
            </a:pPr>
            <a:r>
              <a:rPr lang="en-US" sz="2700" dirty="0" smtClean="0"/>
              <a:t>Identifier for the expression</a:t>
            </a:r>
          </a:p>
          <a:p>
            <a:pPr eaLnBrk="1" fontAlgn="auto" hangingPunct="1">
              <a:spcAft>
                <a:spcPts val="0"/>
              </a:spcAft>
              <a:buFont typeface="Arial" pitchFamily="34" charset="0"/>
              <a:buChar char="•"/>
              <a:defRPr/>
            </a:pPr>
            <a:r>
              <a:rPr lang="en-US" sz="2700" dirty="0" smtClean="0"/>
              <a:t>Content type</a:t>
            </a:r>
            <a:r>
              <a:rPr lang="en-US" sz="2500" dirty="0" smtClean="0"/>
              <a:t>		</a:t>
            </a:r>
            <a:r>
              <a:rPr lang="en-US" sz="2400" dirty="0" smtClean="0">
                <a:solidFill>
                  <a:srgbClr val="C00000"/>
                </a:solidFill>
              </a:rPr>
              <a:t>MARC Bibliographic/Authority 336</a:t>
            </a:r>
          </a:p>
          <a:p>
            <a:pPr eaLnBrk="1" fontAlgn="auto" hangingPunct="1">
              <a:spcAft>
                <a:spcPts val="0"/>
              </a:spcAft>
              <a:buFont typeface="Arial" pitchFamily="34" charset="0"/>
              <a:buChar char="•"/>
              <a:defRPr/>
            </a:pPr>
            <a:r>
              <a:rPr lang="en-US" sz="2700" dirty="0" smtClean="0"/>
              <a:t>Language of expression</a:t>
            </a:r>
            <a:r>
              <a:rPr lang="en-US" sz="2500" dirty="0" smtClean="0"/>
              <a:t>	</a:t>
            </a:r>
            <a:r>
              <a:rPr lang="en-US" sz="2400" dirty="0" smtClean="0">
                <a:solidFill>
                  <a:srgbClr val="C00000"/>
                </a:solidFill>
              </a:rPr>
              <a:t>MARC Bibliographic/Authority 377</a:t>
            </a:r>
          </a:p>
          <a:p>
            <a:pPr eaLnBrk="1" fontAlgn="auto" hangingPunct="1">
              <a:spcAft>
                <a:spcPts val="0"/>
              </a:spcAft>
              <a:buFont typeface="Arial" pitchFamily="34" charset="0"/>
              <a:buNone/>
              <a:defRPr/>
            </a:pPr>
            <a:r>
              <a:rPr lang="en-US" sz="2700" dirty="0" smtClean="0"/>
              <a:t>Record as many of the additional identifying elements listed below as necessary to differentiate one expression of a work from another. Record the elements either as additions to the access point representing the expression, as separate elements, or as both.</a:t>
            </a:r>
          </a:p>
          <a:p>
            <a:pPr eaLnBrk="1" fontAlgn="auto" hangingPunct="1">
              <a:spcAft>
                <a:spcPts val="0"/>
              </a:spcAft>
              <a:buFont typeface="Arial" pitchFamily="34" charset="0"/>
              <a:buChar char="•"/>
              <a:defRPr/>
            </a:pPr>
            <a:r>
              <a:rPr lang="en-US" sz="2700" dirty="0" smtClean="0"/>
              <a:t>Date of expression		</a:t>
            </a:r>
            <a:r>
              <a:rPr lang="en-US" sz="2400" dirty="0" smtClean="0">
                <a:solidFill>
                  <a:srgbClr val="C00000"/>
                </a:solidFill>
              </a:rPr>
              <a:t>MARC Bibliographic/Authority 046 $k $l</a:t>
            </a:r>
          </a:p>
          <a:p>
            <a:pPr eaLnBrk="1" fontAlgn="auto" hangingPunct="1">
              <a:spcAft>
                <a:spcPts val="0"/>
              </a:spcAft>
              <a:buFont typeface="Arial" pitchFamily="34" charset="0"/>
              <a:buChar char="•"/>
              <a:defRPr/>
            </a:pPr>
            <a:r>
              <a:rPr lang="en-US" sz="2700" dirty="0" smtClean="0"/>
              <a:t>Other distinguishing characteristic of the expression</a:t>
            </a:r>
          </a:p>
          <a:p>
            <a:pPr eaLnBrk="1" fontAlgn="auto" hangingPunct="1">
              <a:spcAft>
                <a:spcPts val="0"/>
              </a:spcAft>
              <a:buFont typeface="Arial" pitchFamily="34" charset="0"/>
              <a:buNone/>
              <a:defRPr/>
            </a:pPr>
            <a:r>
              <a:rPr lang="en-US" sz="2700" dirty="0" smtClean="0"/>
              <a:t>					</a:t>
            </a:r>
            <a:r>
              <a:rPr lang="en-US" sz="2400" dirty="0" smtClean="0">
                <a:solidFill>
                  <a:srgbClr val="C00000"/>
                </a:solidFill>
              </a:rPr>
              <a:t>MARC Bibliographic/Authority 381</a:t>
            </a:r>
          </a:p>
          <a:p>
            <a:pPr eaLnBrk="1" fontAlgn="auto" hangingPunct="1">
              <a:spcAft>
                <a:spcPts val="0"/>
              </a:spcAft>
              <a:buFont typeface="Arial" pitchFamily="34" charset="0"/>
              <a:buNone/>
              <a:defRPr/>
            </a:pPr>
            <a:r>
              <a:rPr lang="en-US" sz="2700" dirty="0" smtClean="0"/>
              <a:t>When describing a cartographic expression, include as a minimum the elements listed below that are applicable and readily ascertainable.</a:t>
            </a:r>
          </a:p>
          <a:p>
            <a:pPr eaLnBrk="1" fontAlgn="auto" hangingPunct="1">
              <a:spcAft>
                <a:spcPts val="0"/>
              </a:spcAft>
              <a:buFont typeface="Arial" pitchFamily="34" charset="0"/>
              <a:buChar char="•"/>
              <a:defRPr/>
            </a:pPr>
            <a:r>
              <a:rPr lang="en-US" sz="2700" dirty="0" smtClean="0"/>
              <a:t>Horizontal scale of cartographic content   	</a:t>
            </a:r>
            <a:r>
              <a:rPr lang="en-US" sz="2400" dirty="0" smtClean="0">
                <a:solidFill>
                  <a:srgbClr val="C00000"/>
                </a:solidFill>
              </a:rPr>
              <a:t>MARC Bibliographic 255</a:t>
            </a:r>
          </a:p>
          <a:p>
            <a:pPr eaLnBrk="1" fontAlgn="auto" hangingPunct="1">
              <a:spcAft>
                <a:spcPts val="0"/>
              </a:spcAft>
              <a:buFont typeface="Arial" pitchFamily="34" charset="0"/>
              <a:buChar char="•"/>
              <a:defRPr/>
            </a:pPr>
            <a:r>
              <a:rPr lang="en-US" sz="2700" dirty="0" smtClean="0"/>
              <a:t>Vertical scale of cartographic content	</a:t>
            </a:r>
            <a:r>
              <a:rPr lang="en-US" sz="2400" dirty="0" smtClean="0">
                <a:solidFill>
                  <a:srgbClr val="C00000"/>
                </a:solidFill>
              </a:rPr>
              <a:t>MARC Bibliographic 255</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ScreenShot414.bmp"/>
          <p:cNvPicPr>
            <a:picLocks noChangeAspect="1"/>
          </p:cNvPicPr>
          <p:nvPr/>
        </p:nvPicPr>
        <p:blipFill>
          <a:blip r:embed="rId3" cstate="print"/>
          <a:srcRect/>
          <a:stretch>
            <a:fillRect/>
          </a:stretch>
        </p:blipFill>
        <p:spPr bwMode="auto">
          <a:xfrm>
            <a:off x="1371600" y="304800"/>
            <a:ext cx="6242050" cy="2659063"/>
          </a:xfrm>
          <a:prstGeom prst="rect">
            <a:avLst/>
          </a:prstGeom>
          <a:noFill/>
          <a:ln w="9525">
            <a:noFill/>
            <a:miter lim="800000"/>
            <a:headEnd/>
            <a:tailEnd/>
          </a:ln>
        </p:spPr>
      </p:pic>
      <p:pic>
        <p:nvPicPr>
          <p:cNvPr id="36867" name="Picture 9" descr="ScreenShot418.bmp"/>
          <p:cNvPicPr>
            <a:picLocks noChangeAspect="1"/>
          </p:cNvPicPr>
          <p:nvPr/>
        </p:nvPicPr>
        <p:blipFill>
          <a:blip r:embed="rId4" cstate="print"/>
          <a:srcRect/>
          <a:stretch>
            <a:fillRect/>
          </a:stretch>
        </p:blipFill>
        <p:spPr bwMode="auto">
          <a:xfrm>
            <a:off x="381000" y="3048000"/>
            <a:ext cx="4224338" cy="3687763"/>
          </a:xfrm>
          <a:prstGeom prst="rect">
            <a:avLst/>
          </a:prstGeom>
          <a:noFill/>
          <a:ln w="9525">
            <a:noFill/>
            <a:miter lim="800000"/>
            <a:headEnd/>
            <a:tailEnd/>
          </a:ln>
        </p:spPr>
      </p:pic>
      <p:pic>
        <p:nvPicPr>
          <p:cNvPr id="36868" name="Picture 10" descr="ScreenShot419.bmp"/>
          <p:cNvPicPr>
            <a:picLocks noChangeAspect="1"/>
          </p:cNvPicPr>
          <p:nvPr/>
        </p:nvPicPr>
        <p:blipFill>
          <a:blip r:embed="rId5" cstate="print"/>
          <a:srcRect/>
          <a:stretch>
            <a:fillRect/>
          </a:stretch>
        </p:blipFill>
        <p:spPr bwMode="auto">
          <a:xfrm>
            <a:off x="4724400" y="3276600"/>
            <a:ext cx="4191000" cy="346233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109538"/>
            <a:ext cx="8229600" cy="609600"/>
          </a:xfrm>
        </p:spPr>
        <p:txBody>
          <a:bodyPr rtlCol="0">
            <a:normAutofit fontScale="90000"/>
          </a:bodyPr>
          <a:lstStyle/>
          <a:p>
            <a:pPr eaLnBrk="1" fontAlgn="auto" hangingPunct="1">
              <a:spcAft>
                <a:spcPts val="0"/>
              </a:spcAft>
              <a:defRPr/>
            </a:pPr>
            <a:r>
              <a:rPr lang="en-US" sz="3600" dirty="0" smtClean="0">
                <a:solidFill>
                  <a:srgbClr val="C00000"/>
                </a:solidFill>
              </a:rPr>
              <a:t>6.9  Content Type</a:t>
            </a:r>
          </a:p>
        </p:txBody>
      </p:sp>
      <p:graphicFrame>
        <p:nvGraphicFramePr>
          <p:cNvPr id="6" name="Table 5"/>
          <p:cNvGraphicFramePr>
            <a:graphicFrameLocks noGrp="1"/>
          </p:cNvGraphicFramePr>
          <p:nvPr/>
        </p:nvGraphicFramePr>
        <p:xfrm>
          <a:off x="1143000" y="762000"/>
          <a:ext cx="6934200" cy="3962400"/>
        </p:xfrm>
        <a:graphic>
          <a:graphicData uri="http://schemas.openxmlformats.org/drawingml/2006/table">
            <a:tbl>
              <a:tblPr bandRow="1">
                <a:tableStyleId>{5C22544A-7EE6-4342-B048-85BDC9FD1C3A}</a:tableStyleId>
              </a:tblPr>
              <a:tblGrid>
                <a:gridCol w="1733550"/>
                <a:gridCol w="1733550"/>
                <a:gridCol w="1733550"/>
                <a:gridCol w="1733550"/>
              </a:tblGrid>
              <a:tr h="370840">
                <a:tc>
                  <a:txBody>
                    <a:bodyPr/>
                    <a:lstStyle/>
                    <a:p>
                      <a:r>
                        <a:rPr lang="en-US" sz="1600" dirty="0" smtClean="0"/>
                        <a:t>cartographic</a:t>
                      </a:r>
                      <a:r>
                        <a:rPr lang="en-US" sz="1600" baseline="0" dirty="0" smtClean="0"/>
                        <a:t> dataset</a:t>
                      </a:r>
                      <a:endParaRPr lang="en-US" sz="1600" dirty="0"/>
                    </a:p>
                  </a:txBody>
                  <a:tcPr/>
                </a:tc>
                <a:tc>
                  <a:txBody>
                    <a:bodyPr/>
                    <a:lstStyle/>
                    <a:p>
                      <a:r>
                        <a:rPr lang="en-US" sz="1600" dirty="0" smtClean="0"/>
                        <a:t>computer dataset</a:t>
                      </a:r>
                      <a:endParaRPr lang="en-US" sz="1600" dirty="0"/>
                    </a:p>
                  </a:txBody>
                  <a:tcPr/>
                </a:tc>
                <a:tc>
                  <a:txBody>
                    <a:bodyPr/>
                    <a:lstStyle/>
                    <a:p>
                      <a:r>
                        <a:rPr lang="en-US" sz="1600" dirty="0" smtClean="0"/>
                        <a:t>spoken word</a:t>
                      </a:r>
                      <a:endParaRPr lang="en-US" sz="1600" dirty="0"/>
                    </a:p>
                  </a:txBody>
                  <a:tcPr/>
                </a:tc>
                <a:tc>
                  <a:txBody>
                    <a:bodyPr/>
                    <a:lstStyle/>
                    <a:p>
                      <a:r>
                        <a:rPr lang="en-US" sz="1600" dirty="0" smtClean="0"/>
                        <a:t>tactile three-dimensional form</a:t>
                      </a:r>
                      <a:endParaRPr lang="en-US" sz="1600" dirty="0"/>
                    </a:p>
                  </a:txBody>
                  <a:tcPr/>
                </a:tc>
              </a:tr>
              <a:tr h="370840">
                <a:tc>
                  <a:txBody>
                    <a:bodyPr/>
                    <a:lstStyle/>
                    <a:p>
                      <a:r>
                        <a:rPr lang="en-US" sz="1600" dirty="0" smtClean="0"/>
                        <a:t>cartographic image</a:t>
                      </a:r>
                      <a:endParaRPr lang="en-US" sz="1600" dirty="0"/>
                    </a:p>
                  </a:txBody>
                  <a:tcPr/>
                </a:tc>
                <a:tc>
                  <a:txBody>
                    <a:bodyPr/>
                    <a:lstStyle/>
                    <a:p>
                      <a:r>
                        <a:rPr lang="en-US" sz="1600" dirty="0" smtClean="0"/>
                        <a:t>computer program</a:t>
                      </a:r>
                      <a:endParaRPr lang="en-US" sz="1600" dirty="0"/>
                    </a:p>
                  </a:txBody>
                  <a:tcPr/>
                </a:tc>
                <a:tc>
                  <a:txBody>
                    <a:bodyPr/>
                    <a:lstStyle/>
                    <a:p>
                      <a:r>
                        <a:rPr lang="en-US" sz="1600" dirty="0" smtClean="0"/>
                        <a:t>still image</a:t>
                      </a:r>
                      <a:endParaRPr lang="en-US" sz="1600" dirty="0"/>
                    </a:p>
                  </a:txBody>
                  <a:tcPr/>
                </a:tc>
                <a:tc>
                  <a:txBody>
                    <a:bodyPr/>
                    <a:lstStyle/>
                    <a:p>
                      <a:r>
                        <a:rPr lang="en-US" sz="1600" dirty="0" smtClean="0"/>
                        <a:t>text</a:t>
                      </a:r>
                      <a:endParaRPr lang="en-US" sz="1600" dirty="0"/>
                    </a:p>
                  </a:txBody>
                  <a:tcPr/>
                </a:tc>
              </a:tr>
              <a:tr h="370840">
                <a:tc>
                  <a:txBody>
                    <a:bodyPr/>
                    <a:lstStyle/>
                    <a:p>
                      <a:r>
                        <a:rPr lang="en-US" sz="1600" dirty="0" smtClean="0"/>
                        <a:t>cartographic</a:t>
                      </a:r>
                      <a:r>
                        <a:rPr lang="en-US" sz="1600" baseline="0" dirty="0" smtClean="0"/>
                        <a:t> moving image</a:t>
                      </a:r>
                      <a:endParaRPr lang="en-US" sz="1600" dirty="0"/>
                    </a:p>
                  </a:txBody>
                  <a:tcPr/>
                </a:tc>
                <a:tc>
                  <a:txBody>
                    <a:bodyPr/>
                    <a:lstStyle/>
                    <a:p>
                      <a:r>
                        <a:rPr lang="en-US" sz="1600" dirty="0" smtClean="0"/>
                        <a:t>notated movement</a:t>
                      </a:r>
                      <a:endParaRPr lang="en-US" sz="1600" dirty="0"/>
                    </a:p>
                  </a:txBody>
                  <a:tcPr/>
                </a:tc>
                <a:tc>
                  <a:txBody>
                    <a:bodyPr/>
                    <a:lstStyle/>
                    <a:p>
                      <a:r>
                        <a:rPr lang="en-US" sz="1600" dirty="0" smtClean="0"/>
                        <a:t>tactile image</a:t>
                      </a:r>
                      <a:endParaRPr lang="en-US" sz="1600" dirty="0"/>
                    </a:p>
                  </a:txBody>
                  <a:tcPr/>
                </a:tc>
                <a:tc>
                  <a:txBody>
                    <a:bodyPr/>
                    <a:lstStyle/>
                    <a:p>
                      <a:r>
                        <a:rPr lang="en-US" sz="1600" dirty="0" smtClean="0"/>
                        <a:t>three-dimensional</a:t>
                      </a:r>
                      <a:r>
                        <a:rPr lang="en-US" sz="1600" baseline="0" dirty="0" smtClean="0"/>
                        <a:t> form</a:t>
                      </a:r>
                      <a:endParaRPr lang="en-US" sz="1600" dirty="0"/>
                    </a:p>
                  </a:txBody>
                  <a:tcPr/>
                </a:tc>
              </a:tr>
              <a:tr h="370840">
                <a:tc>
                  <a:txBody>
                    <a:bodyPr/>
                    <a:lstStyle/>
                    <a:p>
                      <a:r>
                        <a:rPr lang="en-US" sz="1600" dirty="0" smtClean="0"/>
                        <a:t>cartographic tactile image</a:t>
                      </a:r>
                      <a:endParaRPr lang="en-US" sz="1600" dirty="0"/>
                    </a:p>
                  </a:txBody>
                  <a:tcPr/>
                </a:tc>
                <a:tc>
                  <a:txBody>
                    <a:bodyPr/>
                    <a:lstStyle/>
                    <a:p>
                      <a:r>
                        <a:rPr lang="en-US" sz="1600" dirty="0" smtClean="0"/>
                        <a:t>notated music</a:t>
                      </a:r>
                      <a:endParaRPr lang="en-US" sz="1600" dirty="0"/>
                    </a:p>
                  </a:txBody>
                  <a:tcPr/>
                </a:tc>
                <a:tc>
                  <a:txBody>
                    <a:bodyPr/>
                    <a:lstStyle/>
                    <a:p>
                      <a:r>
                        <a:rPr lang="en-US" sz="1600" dirty="0" smtClean="0"/>
                        <a:t>tactile notated movement</a:t>
                      </a:r>
                      <a:endParaRPr lang="en-US" sz="1600" dirty="0"/>
                    </a:p>
                  </a:txBody>
                  <a:tcPr/>
                </a:tc>
                <a:tc>
                  <a:txBody>
                    <a:bodyPr/>
                    <a:lstStyle/>
                    <a:p>
                      <a:r>
                        <a:rPr lang="en-US" sz="1600" dirty="0" smtClean="0"/>
                        <a:t>three-dimensional moving image</a:t>
                      </a:r>
                      <a:endParaRPr lang="en-US" sz="1600" dirty="0"/>
                    </a:p>
                  </a:txBody>
                  <a:tcPr/>
                </a:tc>
              </a:tr>
              <a:tr h="370840">
                <a:tc>
                  <a:txBody>
                    <a:bodyPr/>
                    <a:lstStyle/>
                    <a:p>
                      <a:r>
                        <a:rPr lang="en-US" sz="1600" dirty="0" smtClean="0"/>
                        <a:t>cartographic tactile three-dimensional form</a:t>
                      </a:r>
                      <a:endParaRPr lang="en-US" sz="1600" dirty="0"/>
                    </a:p>
                  </a:txBody>
                  <a:tcPr/>
                </a:tc>
                <a:tc>
                  <a:txBody>
                    <a:bodyPr/>
                    <a:lstStyle/>
                    <a:p>
                      <a:r>
                        <a:rPr lang="en-US" sz="1600" dirty="0" smtClean="0"/>
                        <a:t>performed music</a:t>
                      </a:r>
                      <a:endParaRPr lang="en-US" sz="1600" dirty="0"/>
                    </a:p>
                  </a:txBody>
                  <a:tcPr/>
                </a:tc>
                <a:tc>
                  <a:txBody>
                    <a:bodyPr/>
                    <a:lstStyle/>
                    <a:p>
                      <a:r>
                        <a:rPr lang="en-US" sz="1600" dirty="0" smtClean="0"/>
                        <a:t>tactile notated music</a:t>
                      </a:r>
                      <a:endParaRPr lang="en-US" sz="1600" dirty="0"/>
                    </a:p>
                  </a:txBody>
                  <a:tcPr/>
                </a:tc>
                <a:tc>
                  <a:txBody>
                    <a:bodyPr/>
                    <a:lstStyle/>
                    <a:p>
                      <a:r>
                        <a:rPr lang="en-US" sz="1600" dirty="0" smtClean="0"/>
                        <a:t>two-dimensional moving image</a:t>
                      </a:r>
                      <a:endParaRPr lang="en-US" sz="1600" dirty="0"/>
                    </a:p>
                  </a:txBody>
                  <a:tcPr/>
                </a:tc>
              </a:tr>
              <a:tr h="370840">
                <a:tc>
                  <a:txBody>
                    <a:bodyPr/>
                    <a:lstStyle/>
                    <a:p>
                      <a:r>
                        <a:rPr lang="en-US" sz="1600" dirty="0" smtClean="0"/>
                        <a:t>cartographic three-dimensional form</a:t>
                      </a:r>
                      <a:endParaRPr lang="en-US" sz="1600" dirty="0"/>
                    </a:p>
                  </a:txBody>
                  <a:tcPr/>
                </a:tc>
                <a:tc>
                  <a:txBody>
                    <a:bodyPr/>
                    <a:lstStyle/>
                    <a:p>
                      <a:r>
                        <a:rPr lang="en-US" sz="1600" dirty="0" smtClean="0"/>
                        <a:t>sounds</a:t>
                      </a:r>
                      <a:endParaRPr lang="en-US" sz="1600" dirty="0"/>
                    </a:p>
                  </a:txBody>
                  <a:tcPr/>
                </a:tc>
                <a:tc>
                  <a:txBody>
                    <a:bodyPr/>
                    <a:lstStyle/>
                    <a:p>
                      <a:r>
                        <a:rPr lang="en-US" sz="1600" dirty="0" smtClean="0"/>
                        <a:t>tactile text</a:t>
                      </a:r>
                      <a:endParaRPr lang="en-US" sz="1600" dirty="0"/>
                    </a:p>
                  </a:txBody>
                  <a:tcPr/>
                </a:tc>
                <a:tc>
                  <a:txBody>
                    <a:bodyPr/>
                    <a:lstStyle/>
                    <a:p>
                      <a:endParaRPr lang="en-US" dirty="0"/>
                    </a:p>
                  </a:txBody>
                  <a:tcPr/>
                </a:tc>
              </a:tr>
            </a:tbl>
          </a:graphicData>
        </a:graphic>
      </p:graphicFrame>
      <p:sp>
        <p:nvSpPr>
          <p:cNvPr id="9" name="TextBox 8"/>
          <p:cNvSpPr txBox="1"/>
          <p:nvPr/>
        </p:nvSpPr>
        <p:spPr>
          <a:xfrm>
            <a:off x="762000" y="4953000"/>
            <a:ext cx="7543800" cy="1754188"/>
          </a:xfrm>
          <a:prstGeom prst="rect">
            <a:avLst/>
          </a:prstGeom>
          <a:noFill/>
        </p:spPr>
        <p:txBody>
          <a:bodyPr>
            <a:spAutoFit/>
          </a:bodyPr>
          <a:lstStyle/>
          <a:p>
            <a:pPr fontAlgn="auto">
              <a:spcBef>
                <a:spcPts val="0"/>
              </a:spcBef>
              <a:spcAft>
                <a:spcPts val="0"/>
              </a:spcAft>
              <a:defRPr/>
            </a:pPr>
            <a:r>
              <a:rPr lang="en-US" dirty="0">
                <a:latin typeface="+mn-lt"/>
                <a:cs typeface="+mn-cs"/>
              </a:rPr>
              <a:t>Shostakovich, </a:t>
            </a:r>
            <a:r>
              <a:rPr lang="en-US" dirty="0" err="1">
                <a:latin typeface="+mn-lt"/>
                <a:cs typeface="+mn-cs"/>
              </a:rPr>
              <a:t>Dmitrii</a:t>
            </a:r>
            <a:r>
              <a:rPr lang="en-US" dirty="0">
                <a:latin typeface="+mn-lt"/>
                <a:cs typeface="+mn-cs"/>
              </a:rPr>
              <a:t>̆ </a:t>
            </a:r>
            <a:r>
              <a:rPr lang="en-US" dirty="0" err="1">
                <a:latin typeface="+mn-lt"/>
                <a:cs typeface="+mn-cs"/>
              </a:rPr>
              <a:t>Dmitrievich</a:t>
            </a:r>
            <a:r>
              <a:rPr lang="en-US" dirty="0">
                <a:latin typeface="+mn-lt"/>
                <a:cs typeface="+mn-cs"/>
              </a:rPr>
              <a:t>, $d 1906-1975. $t Symphonies, $n no. 11, op. 103, $r G minor. $h </a:t>
            </a:r>
            <a:r>
              <a:rPr lang="en-US" dirty="0">
                <a:solidFill>
                  <a:srgbClr val="C00000"/>
                </a:solidFill>
                <a:latin typeface="+mn-lt"/>
                <a:cs typeface="+mn-cs"/>
              </a:rPr>
              <a:t>Performed music</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de-DE" dirty="0">
                <a:latin typeface="+mn-lt"/>
                <a:cs typeface="+mn-cs"/>
              </a:rPr>
              <a:t>Schubert, Franz, $d 1797-1828. $t An die Leier. $l </a:t>
            </a:r>
            <a:r>
              <a:rPr lang="de-DE" dirty="0">
                <a:solidFill>
                  <a:schemeClr val="accent6">
                    <a:lumMod val="50000"/>
                  </a:schemeClr>
                </a:solidFill>
                <a:latin typeface="+mn-lt"/>
                <a:cs typeface="+mn-cs"/>
              </a:rPr>
              <a:t>Italian</a:t>
            </a:r>
            <a:r>
              <a:rPr lang="de-DE" dirty="0">
                <a:latin typeface="+mn-lt"/>
                <a:cs typeface="+mn-cs"/>
              </a:rPr>
              <a:t>. $h </a:t>
            </a:r>
            <a:r>
              <a:rPr lang="de-DE" dirty="0">
                <a:solidFill>
                  <a:srgbClr val="C00000"/>
                </a:solidFill>
                <a:latin typeface="+mn-lt"/>
                <a:cs typeface="+mn-cs"/>
              </a:rPr>
              <a:t>Performed music</a:t>
            </a:r>
          </a:p>
          <a:p>
            <a:pPr fontAlgn="auto">
              <a:spcBef>
                <a:spcPts val="0"/>
              </a:spcBef>
              <a:spcAft>
                <a:spcPts val="0"/>
              </a:spcAft>
              <a:defRPr/>
            </a:pPr>
            <a:endParaRPr lang="de-DE" dirty="0">
              <a:latin typeface="+mn-lt"/>
              <a:cs typeface="+mn-cs"/>
            </a:endParaRPr>
          </a:p>
          <a:p>
            <a:pPr fontAlgn="auto">
              <a:spcBef>
                <a:spcPts val="0"/>
              </a:spcBef>
              <a:spcAft>
                <a:spcPts val="0"/>
              </a:spcAft>
              <a:defRPr/>
            </a:pPr>
            <a:r>
              <a:rPr lang="en-US" dirty="0">
                <a:latin typeface="+mn-lt"/>
                <a:cs typeface="+mn-cs"/>
              </a:rPr>
              <a:t>Bradley, C. Alan, $d 1938- $t </a:t>
            </a:r>
            <a:r>
              <a:rPr lang="en-US" dirty="0" err="1">
                <a:latin typeface="+mn-lt"/>
                <a:cs typeface="+mn-cs"/>
              </a:rPr>
              <a:t>Flavia</a:t>
            </a:r>
            <a:r>
              <a:rPr lang="en-US" dirty="0">
                <a:latin typeface="+mn-lt"/>
                <a:cs typeface="+mn-cs"/>
              </a:rPr>
              <a:t> de Luce mystery. $h </a:t>
            </a:r>
            <a:r>
              <a:rPr lang="en-US" dirty="0">
                <a:solidFill>
                  <a:srgbClr val="C00000"/>
                </a:solidFill>
                <a:latin typeface="+mn-lt"/>
                <a:cs typeface="+mn-cs"/>
              </a:rPr>
              <a:t>Spoken word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creenShot383.bmp"/>
          <p:cNvPicPr>
            <a:picLocks noChangeAspect="1"/>
          </p:cNvPicPr>
          <p:nvPr/>
        </p:nvPicPr>
        <p:blipFill>
          <a:blip r:embed="rId2" cstate="print"/>
          <a:srcRect/>
          <a:stretch>
            <a:fillRect/>
          </a:stretch>
        </p:blipFill>
        <p:spPr bwMode="auto">
          <a:xfrm>
            <a:off x="0" y="746125"/>
            <a:ext cx="9144000" cy="5365750"/>
          </a:xfrm>
          <a:prstGeom prst="rect">
            <a:avLst/>
          </a:prstGeom>
          <a:noFill/>
          <a:ln w="9525">
            <a:noFill/>
            <a:miter lim="800000"/>
            <a:headEnd/>
            <a:tailEnd/>
          </a:ln>
        </p:spPr>
      </p:pic>
      <p:sp>
        <p:nvSpPr>
          <p:cNvPr id="4" name="Oval 3"/>
          <p:cNvSpPr/>
          <p:nvPr/>
        </p:nvSpPr>
        <p:spPr>
          <a:xfrm>
            <a:off x="4545013" y="2133600"/>
            <a:ext cx="1160462"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4"/>
          <p:cNvSpPr/>
          <p:nvPr/>
        </p:nvSpPr>
        <p:spPr>
          <a:xfrm>
            <a:off x="192088" y="2514600"/>
            <a:ext cx="3455987" cy="338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152400"/>
            <a:ext cx="8229600" cy="304800"/>
          </a:xfrm>
        </p:spPr>
        <p:txBody>
          <a:bodyPr/>
          <a:lstStyle/>
          <a:p>
            <a:pPr eaLnBrk="1" hangingPunct="1"/>
            <a:r>
              <a:rPr lang="en-US" sz="3800" smtClean="0">
                <a:solidFill>
                  <a:srgbClr val="02AEAA"/>
                </a:solidFill>
              </a:rPr>
              <a:t>6.10  Date of Expression</a:t>
            </a:r>
          </a:p>
        </p:txBody>
      </p:sp>
      <p:pic>
        <p:nvPicPr>
          <p:cNvPr id="39939" name="Picture 3" descr="ScreenShot294.bmp"/>
          <p:cNvPicPr>
            <a:picLocks noChangeAspect="1"/>
          </p:cNvPicPr>
          <p:nvPr/>
        </p:nvPicPr>
        <p:blipFill>
          <a:blip r:embed="rId3" cstate="print"/>
          <a:srcRect/>
          <a:stretch>
            <a:fillRect/>
          </a:stretch>
        </p:blipFill>
        <p:spPr bwMode="auto">
          <a:xfrm>
            <a:off x="381000" y="685800"/>
            <a:ext cx="4862513" cy="3482975"/>
          </a:xfrm>
          <a:prstGeom prst="rect">
            <a:avLst/>
          </a:prstGeom>
          <a:noFill/>
          <a:ln w="9525">
            <a:noFill/>
            <a:miter lim="800000"/>
            <a:headEnd/>
            <a:tailEnd/>
          </a:ln>
        </p:spPr>
      </p:pic>
      <p:pic>
        <p:nvPicPr>
          <p:cNvPr id="39940" name="Picture 4" descr="ScreenShot295.bmp"/>
          <p:cNvPicPr>
            <a:picLocks noChangeAspect="1"/>
          </p:cNvPicPr>
          <p:nvPr/>
        </p:nvPicPr>
        <p:blipFill>
          <a:blip r:embed="rId4" cstate="print"/>
          <a:srcRect/>
          <a:stretch>
            <a:fillRect/>
          </a:stretch>
        </p:blipFill>
        <p:spPr bwMode="auto">
          <a:xfrm>
            <a:off x="5410200" y="609600"/>
            <a:ext cx="3436938" cy="3725863"/>
          </a:xfrm>
          <a:prstGeom prst="rect">
            <a:avLst/>
          </a:prstGeom>
          <a:noFill/>
          <a:ln w="9525">
            <a:noFill/>
            <a:miter lim="800000"/>
            <a:headEnd/>
            <a:tailEnd/>
          </a:ln>
        </p:spPr>
      </p:pic>
      <p:sp>
        <p:nvSpPr>
          <p:cNvPr id="6" name="TextBox 5"/>
          <p:cNvSpPr txBox="1"/>
          <p:nvPr/>
        </p:nvSpPr>
        <p:spPr>
          <a:xfrm>
            <a:off x="1219200" y="4267200"/>
            <a:ext cx="6477000" cy="2862263"/>
          </a:xfrm>
          <a:prstGeom prst="rect">
            <a:avLst/>
          </a:prstGeom>
          <a:noFill/>
        </p:spPr>
        <p:txBody>
          <a:bodyPr>
            <a:spAutoFit/>
          </a:bodyPr>
          <a:lstStyle/>
          <a:p>
            <a:pPr fontAlgn="auto">
              <a:spcBef>
                <a:spcPts val="0"/>
              </a:spcBef>
              <a:spcAft>
                <a:spcPts val="0"/>
              </a:spcAft>
              <a:defRPr/>
            </a:pPr>
            <a:r>
              <a:rPr lang="en-US" dirty="0">
                <a:latin typeface="+mn-lt"/>
                <a:cs typeface="+mn-cs"/>
              </a:rPr>
              <a:t>Schnitzler, Arthur, $d 1862-1931. $t Works. $f </a:t>
            </a:r>
            <a:r>
              <a:rPr lang="en-US" dirty="0">
                <a:solidFill>
                  <a:srgbClr val="02AEAA"/>
                </a:solidFill>
                <a:latin typeface="+mn-lt"/>
                <a:cs typeface="+mn-cs"/>
              </a:rPr>
              <a:t>2012</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err="1">
                <a:latin typeface="+mn-lt"/>
                <a:cs typeface="+mn-cs"/>
              </a:rPr>
              <a:t>Samutina</a:t>
            </a:r>
            <a:r>
              <a:rPr lang="en-US" dirty="0">
                <a:latin typeface="+mn-lt"/>
                <a:cs typeface="+mn-cs"/>
              </a:rPr>
              <a:t>, Hanna, $d 1929- $t Works. $k Selections. $f </a:t>
            </a:r>
            <a:r>
              <a:rPr lang="en-US" dirty="0">
                <a:solidFill>
                  <a:srgbClr val="02AEAA"/>
                </a:solidFill>
                <a:latin typeface="+mn-lt"/>
                <a:cs typeface="+mn-cs"/>
              </a:rPr>
              <a:t>2011</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a:latin typeface="+mn-lt"/>
                <a:cs typeface="+mn-cs"/>
              </a:rPr>
              <a:t>Twain, Mark, $d 1835-1910. $t Adventures of Huckleberry Finn. $h </a:t>
            </a:r>
            <a:r>
              <a:rPr lang="en-US" dirty="0">
                <a:solidFill>
                  <a:srgbClr val="C00000"/>
                </a:solidFill>
                <a:latin typeface="+mn-lt"/>
                <a:cs typeface="+mn-cs"/>
              </a:rPr>
              <a:t>Spoken word</a:t>
            </a:r>
            <a:r>
              <a:rPr lang="en-US" dirty="0">
                <a:latin typeface="+mn-lt"/>
                <a:cs typeface="+mn-cs"/>
              </a:rPr>
              <a:t>. $f </a:t>
            </a:r>
            <a:r>
              <a:rPr lang="en-US" dirty="0">
                <a:solidFill>
                  <a:srgbClr val="02AEAA"/>
                </a:solidFill>
                <a:latin typeface="+mn-lt"/>
                <a:cs typeface="+mn-cs"/>
              </a:rPr>
              <a:t>2000</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a:latin typeface="+mn-lt"/>
                <a:cs typeface="+mn-cs"/>
              </a:rPr>
              <a:t>Pushkin, </a:t>
            </a:r>
            <a:r>
              <a:rPr lang="en-US" dirty="0" err="1">
                <a:latin typeface="+mn-lt"/>
                <a:cs typeface="+mn-cs"/>
              </a:rPr>
              <a:t>Aleksandr</a:t>
            </a:r>
            <a:r>
              <a:rPr lang="en-US" dirty="0">
                <a:latin typeface="+mn-lt"/>
                <a:cs typeface="+mn-cs"/>
              </a:rPr>
              <a:t> </a:t>
            </a:r>
            <a:r>
              <a:rPr lang="en-US" dirty="0" err="1">
                <a:latin typeface="+mn-lt"/>
                <a:cs typeface="+mn-cs"/>
              </a:rPr>
              <a:t>Sergeevich</a:t>
            </a:r>
            <a:r>
              <a:rPr lang="en-US" dirty="0">
                <a:latin typeface="+mn-lt"/>
                <a:cs typeface="+mn-cs"/>
              </a:rPr>
              <a:t>, $d 1799-1837. $t </a:t>
            </a:r>
            <a:r>
              <a:rPr lang="en-US" dirty="0" err="1">
                <a:latin typeface="+mn-lt"/>
                <a:cs typeface="+mn-cs"/>
              </a:rPr>
              <a:t>Evgenii</a:t>
            </a:r>
            <a:r>
              <a:rPr lang="en-US" dirty="0">
                <a:latin typeface="+mn-lt"/>
                <a:cs typeface="+mn-cs"/>
              </a:rPr>
              <a:t>̆ </a:t>
            </a:r>
            <a:r>
              <a:rPr lang="en-US" dirty="0" err="1">
                <a:latin typeface="+mn-lt"/>
                <a:cs typeface="+mn-cs"/>
              </a:rPr>
              <a:t>Onegin</a:t>
            </a:r>
            <a:r>
              <a:rPr lang="en-US" dirty="0">
                <a:latin typeface="+mn-lt"/>
                <a:cs typeface="+mn-cs"/>
              </a:rPr>
              <a:t>. $l </a:t>
            </a:r>
            <a:r>
              <a:rPr lang="en-US" dirty="0">
                <a:solidFill>
                  <a:schemeClr val="accent6">
                    <a:lumMod val="50000"/>
                  </a:schemeClr>
                </a:solidFill>
                <a:latin typeface="+mn-lt"/>
                <a:cs typeface="+mn-cs"/>
              </a:rPr>
              <a:t>English</a:t>
            </a:r>
            <a:r>
              <a:rPr lang="en-US" dirty="0">
                <a:latin typeface="+mn-lt"/>
                <a:cs typeface="+mn-cs"/>
              </a:rPr>
              <a:t> $s (</a:t>
            </a:r>
            <a:r>
              <a:rPr lang="en-US" dirty="0">
                <a:solidFill>
                  <a:srgbClr val="FF00FF"/>
                </a:solidFill>
                <a:latin typeface="+mn-lt"/>
                <a:cs typeface="+mn-cs"/>
              </a:rPr>
              <a:t>Arndt</a:t>
            </a:r>
            <a:r>
              <a:rPr lang="en-US" dirty="0">
                <a:latin typeface="+mn-lt"/>
                <a:cs typeface="+mn-cs"/>
              </a:rPr>
              <a:t> : $f </a:t>
            </a:r>
            <a:r>
              <a:rPr lang="en-US" dirty="0">
                <a:solidFill>
                  <a:srgbClr val="02AEAA"/>
                </a:solidFill>
                <a:latin typeface="+mn-lt"/>
                <a:cs typeface="+mn-cs"/>
              </a:rPr>
              <a:t>1978</a:t>
            </a:r>
            <a:r>
              <a:rPr lang="en-US" dirty="0">
                <a:latin typeface="+mn-lt"/>
                <a:cs typeface="+mn-cs"/>
              </a:rPr>
              <a:t>)</a:t>
            </a:r>
          </a:p>
          <a:p>
            <a:pPr fontAlgn="auto">
              <a:spcBef>
                <a:spcPts val="0"/>
              </a:spcBef>
              <a:spcAft>
                <a:spcPts val="0"/>
              </a:spcAft>
              <a:defRPr/>
            </a:pPr>
            <a:endParaRPr lang="en-US" dirty="0">
              <a:latin typeface="+mn-lt"/>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ScreenShot384.bmp"/>
          <p:cNvPicPr>
            <a:picLocks noChangeAspect="1"/>
          </p:cNvPicPr>
          <p:nvPr/>
        </p:nvPicPr>
        <p:blipFill>
          <a:blip r:embed="rId2" cstate="print"/>
          <a:srcRect/>
          <a:stretch>
            <a:fillRect/>
          </a:stretch>
        </p:blipFill>
        <p:spPr bwMode="auto">
          <a:xfrm>
            <a:off x="0" y="1089025"/>
            <a:ext cx="9144000" cy="4679950"/>
          </a:xfrm>
          <a:prstGeom prst="rect">
            <a:avLst/>
          </a:prstGeom>
          <a:noFill/>
          <a:ln w="9525">
            <a:noFill/>
            <a:miter lim="800000"/>
            <a:headEnd/>
            <a:tailEnd/>
          </a:ln>
        </p:spPr>
      </p:pic>
      <p:sp>
        <p:nvSpPr>
          <p:cNvPr id="3" name="Oval 2"/>
          <p:cNvSpPr/>
          <p:nvPr/>
        </p:nvSpPr>
        <p:spPr>
          <a:xfrm>
            <a:off x="4462463" y="4800600"/>
            <a:ext cx="609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p:cNvSpPr/>
          <p:nvPr/>
        </p:nvSpPr>
        <p:spPr>
          <a:xfrm>
            <a:off x="228600" y="4516438"/>
            <a:ext cx="1454150" cy="366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lstStyle/>
          <a:p>
            <a:pPr eaLnBrk="1" hangingPunct="1"/>
            <a:r>
              <a:rPr lang="en-US" smtClean="0"/>
              <a:t>Access Points for Works and Expressions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RDA Chapters 5-6</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rtlCol="0">
            <a:normAutofit fontScale="90000"/>
          </a:bodyPr>
          <a:lstStyle/>
          <a:p>
            <a:pPr eaLnBrk="1" fontAlgn="auto" hangingPunct="1">
              <a:spcAft>
                <a:spcPts val="0"/>
              </a:spcAft>
              <a:defRPr/>
            </a:pPr>
            <a:r>
              <a:rPr lang="en-US" dirty="0" smtClean="0">
                <a:solidFill>
                  <a:schemeClr val="accent6">
                    <a:lumMod val="50000"/>
                  </a:schemeClr>
                </a:solidFill>
              </a:rPr>
              <a:t>6.11  Language of Expression</a:t>
            </a:r>
            <a:endParaRPr lang="en-US" dirty="0">
              <a:solidFill>
                <a:schemeClr val="accent6">
                  <a:lumMod val="50000"/>
                </a:schemeClr>
              </a:solidFill>
            </a:endParaRPr>
          </a:p>
        </p:txBody>
      </p:sp>
      <p:pic>
        <p:nvPicPr>
          <p:cNvPr id="41987" name="Picture 5" descr="ScreenShot296.bmp"/>
          <p:cNvPicPr>
            <a:picLocks noChangeAspect="1"/>
          </p:cNvPicPr>
          <p:nvPr/>
        </p:nvPicPr>
        <p:blipFill>
          <a:blip r:embed="rId3" cstate="print"/>
          <a:srcRect/>
          <a:stretch>
            <a:fillRect/>
          </a:stretch>
        </p:blipFill>
        <p:spPr bwMode="auto">
          <a:xfrm>
            <a:off x="152400" y="838200"/>
            <a:ext cx="4395788" cy="5919788"/>
          </a:xfrm>
          <a:prstGeom prst="rect">
            <a:avLst/>
          </a:prstGeom>
          <a:noFill/>
          <a:ln w="9525">
            <a:noFill/>
            <a:miter lim="800000"/>
            <a:headEnd/>
            <a:tailEnd/>
          </a:ln>
        </p:spPr>
      </p:pic>
      <p:pic>
        <p:nvPicPr>
          <p:cNvPr id="41988" name="Picture 7" descr="ScreenShot298.bmp"/>
          <p:cNvPicPr>
            <a:picLocks noChangeAspect="1"/>
          </p:cNvPicPr>
          <p:nvPr/>
        </p:nvPicPr>
        <p:blipFill>
          <a:blip r:embed="rId4" cstate="print"/>
          <a:srcRect/>
          <a:stretch>
            <a:fillRect/>
          </a:stretch>
        </p:blipFill>
        <p:spPr bwMode="auto">
          <a:xfrm>
            <a:off x="4648200" y="838200"/>
            <a:ext cx="4238625" cy="2586038"/>
          </a:xfrm>
          <a:prstGeom prst="rect">
            <a:avLst/>
          </a:prstGeom>
          <a:noFill/>
          <a:ln w="9525">
            <a:noFill/>
            <a:miter lim="800000"/>
            <a:headEnd/>
            <a:tailEnd/>
          </a:ln>
        </p:spPr>
      </p:pic>
      <p:pic>
        <p:nvPicPr>
          <p:cNvPr id="41989" name="Picture 8" descr="ScreenShot299.bmp"/>
          <p:cNvPicPr>
            <a:picLocks noChangeAspect="1"/>
          </p:cNvPicPr>
          <p:nvPr/>
        </p:nvPicPr>
        <p:blipFill>
          <a:blip r:embed="rId5" cstate="print"/>
          <a:srcRect/>
          <a:stretch>
            <a:fillRect/>
          </a:stretch>
        </p:blipFill>
        <p:spPr bwMode="auto">
          <a:xfrm>
            <a:off x="4648200" y="3565525"/>
            <a:ext cx="4191000" cy="3292475"/>
          </a:xfrm>
          <a:prstGeom prst="rect">
            <a:avLst/>
          </a:prstGeom>
          <a:noFill/>
          <a:ln w="9525">
            <a:noFill/>
            <a:miter lim="800000"/>
            <a:headEnd/>
            <a:tailEnd/>
          </a:ln>
        </p:spPr>
      </p:pic>
      <p:sp>
        <p:nvSpPr>
          <p:cNvPr id="10" name="TextBox 9"/>
          <p:cNvSpPr txBox="1"/>
          <p:nvPr/>
        </p:nvSpPr>
        <p:spPr>
          <a:xfrm>
            <a:off x="6781800" y="609600"/>
            <a:ext cx="2133600" cy="369888"/>
          </a:xfrm>
          <a:prstGeom prst="rect">
            <a:avLst/>
          </a:prstGeom>
          <a:solidFill>
            <a:schemeClr val="bg2">
              <a:lumMod val="90000"/>
            </a:schemeClr>
          </a:solidFill>
          <a:ln w="19050">
            <a:solidFill>
              <a:schemeClr val="bg2">
                <a:lumMod val="50000"/>
              </a:schemeClr>
            </a:solidFill>
          </a:ln>
        </p:spPr>
        <p:txBody>
          <a:bodyPr>
            <a:spAutoFit/>
          </a:bodyPr>
          <a:lstStyle/>
          <a:p>
            <a:pPr fontAlgn="auto">
              <a:spcBef>
                <a:spcPts val="0"/>
              </a:spcBef>
              <a:spcAft>
                <a:spcPts val="0"/>
              </a:spcAft>
              <a:defRPr/>
            </a:pPr>
            <a:r>
              <a:rPr lang="en-US" dirty="0">
                <a:solidFill>
                  <a:srgbClr val="FF0000"/>
                </a:solidFill>
                <a:latin typeface="+mn-lt"/>
                <a:cs typeface="+mn-cs"/>
              </a:rPr>
              <a:t>LC-PCC PS </a:t>
            </a:r>
            <a:r>
              <a:rPr lang="en-US" dirty="0">
                <a:solidFill>
                  <a:srgbClr val="FF0000"/>
                </a:solidFill>
                <a:latin typeface="+mn-lt"/>
                <a:cs typeface="+mn-cs"/>
              </a:rPr>
              <a:t>for 6.27.3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ScreenShot385.bmp"/>
          <p:cNvPicPr>
            <a:picLocks noChangeAspect="1"/>
          </p:cNvPicPr>
          <p:nvPr/>
        </p:nvPicPr>
        <p:blipFill>
          <a:blip r:embed="rId2" cstate="print"/>
          <a:srcRect/>
          <a:stretch>
            <a:fillRect/>
          </a:stretch>
        </p:blipFill>
        <p:spPr bwMode="auto">
          <a:xfrm>
            <a:off x="0" y="890588"/>
            <a:ext cx="9144000" cy="5076825"/>
          </a:xfrm>
          <a:prstGeom prst="rect">
            <a:avLst/>
          </a:prstGeom>
          <a:noFill/>
          <a:ln w="9525">
            <a:noFill/>
            <a:miter lim="800000"/>
            <a:headEnd/>
            <a:tailEnd/>
          </a:ln>
        </p:spPr>
      </p:pic>
      <p:sp>
        <p:nvSpPr>
          <p:cNvPr id="3" name="Oval 2"/>
          <p:cNvSpPr/>
          <p:nvPr/>
        </p:nvSpPr>
        <p:spPr>
          <a:xfrm>
            <a:off x="4343400" y="4038600"/>
            <a:ext cx="685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p:cNvSpPr/>
          <p:nvPr/>
        </p:nvSpPr>
        <p:spPr>
          <a:xfrm>
            <a:off x="201613" y="4724400"/>
            <a:ext cx="1981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ScreenShot301.bmp"/>
          <p:cNvPicPr>
            <a:picLocks noChangeAspect="1"/>
          </p:cNvPicPr>
          <p:nvPr/>
        </p:nvPicPr>
        <p:blipFill>
          <a:blip r:embed="rId3" cstate="print"/>
          <a:srcRect/>
          <a:stretch>
            <a:fillRect/>
          </a:stretch>
        </p:blipFill>
        <p:spPr bwMode="auto">
          <a:xfrm>
            <a:off x="152400" y="381000"/>
            <a:ext cx="4452938" cy="5711825"/>
          </a:xfrm>
          <a:prstGeom prst="rect">
            <a:avLst/>
          </a:prstGeom>
          <a:noFill/>
          <a:ln w="9525">
            <a:noFill/>
            <a:miter lim="800000"/>
            <a:headEnd/>
            <a:tailEnd/>
          </a:ln>
        </p:spPr>
      </p:pic>
      <p:pic>
        <p:nvPicPr>
          <p:cNvPr id="44035" name="Picture 2" descr="ScreenShot302.bmp"/>
          <p:cNvPicPr>
            <a:picLocks noChangeAspect="1"/>
          </p:cNvPicPr>
          <p:nvPr/>
        </p:nvPicPr>
        <p:blipFill>
          <a:blip r:embed="rId4" cstate="print"/>
          <a:srcRect/>
          <a:stretch>
            <a:fillRect/>
          </a:stretch>
        </p:blipFill>
        <p:spPr bwMode="auto">
          <a:xfrm>
            <a:off x="4648200" y="533400"/>
            <a:ext cx="4365625" cy="5364163"/>
          </a:xfrm>
          <a:prstGeom prst="rect">
            <a:avLst/>
          </a:prstGeom>
          <a:noFill/>
          <a:ln w="9525">
            <a:noFill/>
            <a:miter lim="800000"/>
            <a:headEnd/>
            <a:tailEnd/>
          </a:ln>
        </p:spPr>
      </p:pic>
      <p:sp>
        <p:nvSpPr>
          <p:cNvPr id="4" name="TextBox 3"/>
          <p:cNvSpPr txBox="1"/>
          <p:nvPr/>
        </p:nvSpPr>
        <p:spPr>
          <a:xfrm>
            <a:off x="3200400" y="6324600"/>
            <a:ext cx="3352800" cy="369888"/>
          </a:xfrm>
          <a:prstGeom prst="rect">
            <a:avLst/>
          </a:prstGeom>
          <a:solidFill>
            <a:srgbClr val="B1CCA6"/>
          </a:solidFill>
          <a:ln w="22225">
            <a:solidFill>
              <a:schemeClr val="bg2">
                <a:lumMod val="25000"/>
              </a:schemeClr>
            </a:solidFill>
          </a:ln>
        </p:spPr>
        <p:txBody>
          <a:bodyPr>
            <a:spAutoFit/>
          </a:bodyPr>
          <a:lstStyle/>
          <a:p>
            <a:pPr fontAlgn="auto">
              <a:spcBef>
                <a:spcPts val="0"/>
              </a:spcBef>
              <a:spcAft>
                <a:spcPts val="0"/>
              </a:spcAft>
              <a:defRPr/>
            </a:pPr>
            <a:r>
              <a:rPr lang="en-US" dirty="0">
                <a:solidFill>
                  <a:srgbClr val="C00000"/>
                </a:solidFill>
                <a:latin typeface="+mn-lt"/>
                <a:cs typeface="+mn-cs"/>
              </a:rPr>
              <a:t>LC-PCC PS </a:t>
            </a:r>
            <a:r>
              <a:rPr lang="en-US" dirty="0">
                <a:solidFill>
                  <a:srgbClr val="C00000"/>
                </a:solidFill>
                <a:latin typeface="+mn-lt"/>
                <a:cs typeface="+mn-cs"/>
              </a:rPr>
              <a:t>for 6.27.1.9 Appendix 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ScreenShot303.bmp"/>
          <p:cNvPicPr>
            <a:picLocks noChangeAspect="1"/>
          </p:cNvPicPr>
          <p:nvPr/>
        </p:nvPicPr>
        <p:blipFill>
          <a:blip r:embed="rId3" cstate="print"/>
          <a:srcRect/>
          <a:stretch>
            <a:fillRect/>
          </a:stretch>
        </p:blipFill>
        <p:spPr bwMode="auto">
          <a:xfrm>
            <a:off x="2438400" y="152400"/>
            <a:ext cx="4411663" cy="2970213"/>
          </a:xfrm>
          <a:prstGeom prst="rect">
            <a:avLst/>
          </a:prstGeom>
          <a:noFill/>
          <a:ln w="9525">
            <a:noFill/>
            <a:miter lim="800000"/>
            <a:headEnd/>
            <a:tailEnd/>
          </a:ln>
        </p:spPr>
      </p:pic>
      <p:sp>
        <p:nvSpPr>
          <p:cNvPr id="45059" name="TextBox 2"/>
          <p:cNvSpPr txBox="1">
            <a:spLocks noChangeArrowheads="1"/>
          </p:cNvSpPr>
          <p:nvPr/>
        </p:nvSpPr>
        <p:spPr bwMode="auto">
          <a:xfrm>
            <a:off x="609600" y="3276600"/>
            <a:ext cx="3886200" cy="2590800"/>
          </a:xfrm>
          <a:prstGeom prst="rect">
            <a:avLst/>
          </a:prstGeom>
          <a:noFill/>
          <a:ln w="9525">
            <a:noFill/>
            <a:miter lim="800000"/>
            <a:headEnd/>
            <a:tailEnd/>
          </a:ln>
        </p:spPr>
        <p:txBody>
          <a:bodyPr>
            <a:spAutoFit/>
          </a:bodyPr>
          <a:lstStyle/>
          <a:p>
            <a:pPr algn="ctr"/>
            <a:r>
              <a:rPr lang="en-US" b="1">
                <a:latin typeface="Calibri" pitchFamily="34" charset="0"/>
              </a:rPr>
              <a:t>        AACR2 Bibliographic Record</a:t>
            </a:r>
            <a:r>
              <a:rPr lang="en-US">
                <a:latin typeface="Calibri" pitchFamily="34" charset="0"/>
              </a:rPr>
              <a:t>					</a:t>
            </a:r>
          </a:p>
          <a:p>
            <a:pPr>
              <a:spcAft>
                <a:spcPts val="1000"/>
              </a:spcAft>
            </a:pPr>
            <a:r>
              <a:rPr lang="en-US">
                <a:latin typeface="Calibri" pitchFamily="34" charset="0"/>
              </a:rPr>
              <a:t>130 0_ $a Lola rennt (Motion picture). 	$l English &amp; German. </a:t>
            </a:r>
          </a:p>
          <a:p>
            <a:pPr>
              <a:spcAft>
                <a:spcPts val="1200"/>
              </a:spcAft>
            </a:pPr>
            <a:endParaRPr lang="en-US">
              <a:latin typeface="Calibri" pitchFamily="34" charset="0"/>
            </a:endParaRPr>
          </a:p>
          <a:p>
            <a:r>
              <a:rPr lang="en-US">
                <a:latin typeface="Calibri" pitchFamily="34" charset="0"/>
              </a:rPr>
              <a:t>130 0_  $a Spirit, stallion of the 	Cimarron (Motion picture). $l 	Polyglot</a:t>
            </a:r>
          </a:p>
        </p:txBody>
      </p:sp>
      <p:sp>
        <p:nvSpPr>
          <p:cNvPr id="4" name="TextBox 3"/>
          <p:cNvSpPr txBox="1"/>
          <p:nvPr/>
        </p:nvSpPr>
        <p:spPr>
          <a:xfrm>
            <a:off x="4800600" y="3276600"/>
            <a:ext cx="4038600" cy="3416300"/>
          </a:xfrm>
          <a:prstGeom prst="rect">
            <a:avLst/>
          </a:prstGeom>
          <a:noFill/>
        </p:spPr>
        <p:txBody>
          <a:bodyPr>
            <a:spAutoFit/>
          </a:bodyPr>
          <a:lstStyle/>
          <a:p>
            <a:pPr algn="ctr" fontAlgn="auto">
              <a:spcBef>
                <a:spcPts val="0"/>
              </a:spcBef>
              <a:spcAft>
                <a:spcPts val="0"/>
              </a:spcAft>
              <a:defRPr/>
            </a:pPr>
            <a:r>
              <a:rPr lang="en-US" dirty="0">
                <a:latin typeface="+mn-lt"/>
                <a:cs typeface="+mn-cs"/>
              </a:rPr>
              <a:t>         </a:t>
            </a:r>
            <a:r>
              <a:rPr lang="en-US" b="1" dirty="0">
                <a:latin typeface="+mn-lt"/>
                <a:cs typeface="+mn-cs"/>
              </a:rPr>
              <a:t>RDA Bibliographic Record</a:t>
            </a:r>
            <a:r>
              <a:rPr lang="en-US" dirty="0">
                <a:latin typeface="+mn-lt"/>
                <a:cs typeface="+mn-cs"/>
              </a:rPr>
              <a:t>					</a:t>
            </a:r>
          </a:p>
          <a:p>
            <a:pPr fontAlgn="auto">
              <a:spcBef>
                <a:spcPts val="0"/>
              </a:spcBef>
              <a:spcAft>
                <a:spcPts val="0"/>
              </a:spcAft>
              <a:defRPr/>
            </a:pPr>
            <a:r>
              <a:rPr lang="en-US" dirty="0">
                <a:latin typeface="+mn-lt"/>
                <a:cs typeface="+mn-cs"/>
              </a:rPr>
              <a:t>730 02 $a Lola </a:t>
            </a:r>
            <a:r>
              <a:rPr lang="en-US" dirty="0" err="1">
                <a:latin typeface="+mn-lt"/>
                <a:cs typeface="+mn-cs"/>
              </a:rPr>
              <a:t>rennt</a:t>
            </a:r>
            <a:r>
              <a:rPr lang="en-US" dirty="0">
                <a:latin typeface="+mn-lt"/>
                <a:cs typeface="+mn-cs"/>
              </a:rPr>
              <a:t> (Motion picture)</a:t>
            </a:r>
            <a:endParaRPr lang="en-US" dirty="0">
              <a:solidFill>
                <a:schemeClr val="accent6">
                  <a:lumMod val="50000"/>
                </a:schemeClr>
              </a:solidFill>
              <a:latin typeface="+mn-lt"/>
              <a:cs typeface="+mn-cs"/>
            </a:endParaRPr>
          </a:p>
          <a:p>
            <a:pPr fontAlgn="auto">
              <a:spcBef>
                <a:spcPts val="0"/>
              </a:spcBef>
              <a:spcAft>
                <a:spcPts val="0"/>
              </a:spcAft>
              <a:defRPr/>
            </a:pPr>
            <a:r>
              <a:rPr lang="en-US" dirty="0">
                <a:latin typeface="+mn-lt"/>
                <a:cs typeface="+mn-cs"/>
              </a:rPr>
              <a:t>730 02 $a Lola </a:t>
            </a:r>
            <a:r>
              <a:rPr lang="en-US" dirty="0" err="1">
                <a:latin typeface="+mn-lt"/>
                <a:cs typeface="+mn-cs"/>
              </a:rPr>
              <a:t>rennt</a:t>
            </a:r>
            <a:r>
              <a:rPr lang="en-US" dirty="0">
                <a:latin typeface="+mn-lt"/>
                <a:cs typeface="+mn-cs"/>
              </a:rPr>
              <a:t> (Motion picture). $l  	</a:t>
            </a:r>
            <a:r>
              <a:rPr lang="en-US" dirty="0">
                <a:solidFill>
                  <a:schemeClr val="accent6">
                    <a:lumMod val="50000"/>
                  </a:schemeClr>
                </a:solidFill>
                <a:latin typeface="+mn-lt"/>
                <a:cs typeface="+mn-cs"/>
              </a:rPr>
              <a:t>English</a:t>
            </a:r>
            <a:r>
              <a:rPr lang="en-US" dirty="0">
                <a:latin typeface="+mn-lt"/>
                <a:cs typeface="+mn-cs"/>
              </a:rPr>
              <a:t> 	</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a:latin typeface="+mn-lt"/>
                <a:cs typeface="+mn-cs"/>
              </a:rPr>
              <a:t>730 02 $a Spirit, stallion of the Cimarron 	(Motion picture)</a:t>
            </a:r>
          </a:p>
          <a:p>
            <a:pPr fontAlgn="auto">
              <a:spcBef>
                <a:spcPts val="0"/>
              </a:spcBef>
              <a:spcAft>
                <a:spcPts val="0"/>
              </a:spcAft>
              <a:defRPr/>
            </a:pPr>
            <a:r>
              <a:rPr lang="en-US" dirty="0">
                <a:latin typeface="+mn-lt"/>
                <a:cs typeface="+mn-cs"/>
              </a:rPr>
              <a:t>730 02 $a Spirit, stallion of the Cimarron 	(Motion picture). $l </a:t>
            </a:r>
            <a:r>
              <a:rPr lang="en-US" dirty="0">
                <a:solidFill>
                  <a:schemeClr val="accent6">
                    <a:lumMod val="50000"/>
                  </a:schemeClr>
                </a:solidFill>
                <a:latin typeface="+mn-lt"/>
                <a:cs typeface="+mn-cs"/>
              </a:rPr>
              <a:t>French</a:t>
            </a:r>
          </a:p>
          <a:p>
            <a:pPr fontAlgn="auto">
              <a:spcBef>
                <a:spcPts val="0"/>
              </a:spcBef>
              <a:spcAft>
                <a:spcPts val="0"/>
              </a:spcAft>
              <a:defRPr/>
            </a:pPr>
            <a:r>
              <a:rPr lang="en-US" dirty="0">
                <a:latin typeface="+mn-lt"/>
                <a:cs typeface="+mn-cs"/>
              </a:rPr>
              <a:t>730 02 $a Spirit, stallion of the Cimarron 	(Motion picture). $l </a:t>
            </a:r>
            <a:r>
              <a:rPr lang="en-US" dirty="0">
                <a:solidFill>
                  <a:schemeClr val="accent6">
                    <a:lumMod val="50000"/>
                  </a:schemeClr>
                </a:solidFill>
                <a:latin typeface="+mn-lt"/>
                <a:cs typeface="+mn-cs"/>
              </a:rPr>
              <a:t>Spanish</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228600" y="152400"/>
            <a:ext cx="8686800" cy="609600"/>
          </a:xfrm>
        </p:spPr>
        <p:txBody>
          <a:bodyPr/>
          <a:lstStyle/>
          <a:p>
            <a:pPr eaLnBrk="1" hangingPunct="1"/>
            <a:r>
              <a:rPr lang="en-US" sz="2800" smtClean="0">
                <a:solidFill>
                  <a:srgbClr val="FF00FF"/>
                </a:solidFill>
              </a:rPr>
              <a:t>6.12  Other Distinguishing Characteristic of the Expression</a:t>
            </a:r>
          </a:p>
        </p:txBody>
      </p:sp>
      <p:pic>
        <p:nvPicPr>
          <p:cNvPr id="46083" name="Picture 12" descr="ScreenShot320.bmp"/>
          <p:cNvPicPr>
            <a:picLocks noChangeAspect="1"/>
          </p:cNvPicPr>
          <p:nvPr/>
        </p:nvPicPr>
        <p:blipFill>
          <a:blip r:embed="rId3" cstate="print"/>
          <a:srcRect/>
          <a:stretch>
            <a:fillRect/>
          </a:stretch>
        </p:blipFill>
        <p:spPr bwMode="auto">
          <a:xfrm>
            <a:off x="1295400" y="838200"/>
            <a:ext cx="6553200" cy="1455738"/>
          </a:xfrm>
          <a:prstGeom prst="rect">
            <a:avLst/>
          </a:prstGeom>
          <a:noFill/>
          <a:ln w="9525">
            <a:noFill/>
            <a:miter lim="800000"/>
            <a:headEnd/>
            <a:tailEnd/>
          </a:ln>
        </p:spPr>
      </p:pic>
      <p:pic>
        <p:nvPicPr>
          <p:cNvPr id="46084" name="Picture 14" descr="ScreenShot322.bmp"/>
          <p:cNvPicPr>
            <a:picLocks noChangeAspect="1"/>
          </p:cNvPicPr>
          <p:nvPr/>
        </p:nvPicPr>
        <p:blipFill>
          <a:blip r:embed="rId4" cstate="print"/>
          <a:srcRect/>
          <a:stretch>
            <a:fillRect/>
          </a:stretch>
        </p:blipFill>
        <p:spPr bwMode="auto">
          <a:xfrm>
            <a:off x="228600" y="2362200"/>
            <a:ext cx="3695700" cy="3948113"/>
          </a:xfrm>
          <a:prstGeom prst="rect">
            <a:avLst/>
          </a:prstGeom>
          <a:noFill/>
          <a:ln w="9525">
            <a:noFill/>
            <a:miter lim="800000"/>
            <a:headEnd/>
            <a:tailEnd/>
          </a:ln>
        </p:spPr>
      </p:pic>
      <p:pic>
        <p:nvPicPr>
          <p:cNvPr id="46085" name="Picture 15" descr="ScreenShot321.bmp"/>
          <p:cNvPicPr>
            <a:picLocks noChangeAspect="1"/>
          </p:cNvPicPr>
          <p:nvPr/>
        </p:nvPicPr>
        <p:blipFill>
          <a:blip r:embed="rId5" cstate="print"/>
          <a:srcRect/>
          <a:stretch>
            <a:fillRect/>
          </a:stretch>
        </p:blipFill>
        <p:spPr bwMode="auto">
          <a:xfrm>
            <a:off x="3886200" y="2819400"/>
            <a:ext cx="5045075" cy="294163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ScreenShot387.bmp"/>
          <p:cNvPicPr>
            <a:picLocks noChangeAspect="1"/>
          </p:cNvPicPr>
          <p:nvPr/>
        </p:nvPicPr>
        <p:blipFill>
          <a:blip r:embed="rId2" cstate="print"/>
          <a:srcRect/>
          <a:stretch>
            <a:fillRect/>
          </a:stretch>
        </p:blipFill>
        <p:spPr bwMode="auto">
          <a:xfrm>
            <a:off x="0" y="661988"/>
            <a:ext cx="9144000" cy="5534025"/>
          </a:xfrm>
          <a:prstGeom prst="rect">
            <a:avLst/>
          </a:prstGeom>
          <a:noFill/>
          <a:ln w="9525">
            <a:noFill/>
            <a:miter lim="800000"/>
            <a:headEnd/>
            <a:tailEnd/>
          </a:ln>
        </p:spPr>
      </p:pic>
      <p:sp>
        <p:nvSpPr>
          <p:cNvPr id="3" name="Oval 2"/>
          <p:cNvSpPr/>
          <p:nvPr/>
        </p:nvSpPr>
        <p:spPr>
          <a:xfrm>
            <a:off x="3276600" y="29718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p:cNvSpPr/>
          <p:nvPr/>
        </p:nvSpPr>
        <p:spPr>
          <a:xfrm>
            <a:off x="152400" y="3309938"/>
            <a:ext cx="2112963" cy="357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ScreenShot388.bmp"/>
          <p:cNvPicPr>
            <a:picLocks noChangeAspect="1"/>
          </p:cNvPicPr>
          <p:nvPr/>
        </p:nvPicPr>
        <p:blipFill>
          <a:blip r:embed="rId2" cstate="print"/>
          <a:srcRect/>
          <a:stretch>
            <a:fillRect/>
          </a:stretch>
        </p:blipFill>
        <p:spPr bwMode="auto">
          <a:xfrm>
            <a:off x="0" y="609600"/>
            <a:ext cx="9144000" cy="5638800"/>
          </a:xfrm>
          <a:prstGeom prst="rect">
            <a:avLst/>
          </a:prstGeom>
          <a:noFill/>
          <a:ln w="9525">
            <a:noFill/>
            <a:miter lim="800000"/>
            <a:headEnd/>
            <a:tailEnd/>
          </a:ln>
        </p:spPr>
      </p:pic>
      <p:sp>
        <p:nvSpPr>
          <p:cNvPr id="3" name="Oval 2"/>
          <p:cNvSpPr/>
          <p:nvPr/>
        </p:nvSpPr>
        <p:spPr>
          <a:xfrm>
            <a:off x="3962400" y="4114800"/>
            <a:ext cx="609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p:cNvSpPr/>
          <p:nvPr/>
        </p:nvSpPr>
        <p:spPr>
          <a:xfrm>
            <a:off x="228600" y="4992688"/>
            <a:ext cx="1295400" cy="365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228600" y="152400"/>
            <a:ext cx="8686800" cy="609600"/>
          </a:xfrm>
        </p:spPr>
        <p:txBody>
          <a:bodyPr/>
          <a:lstStyle/>
          <a:p>
            <a:pPr eaLnBrk="1" hangingPunct="1"/>
            <a:r>
              <a:rPr lang="en-US" sz="2800" smtClean="0"/>
              <a:t>6.12  Other Distinguishing Characteristic of the Expression</a:t>
            </a:r>
          </a:p>
        </p:txBody>
      </p:sp>
      <p:pic>
        <p:nvPicPr>
          <p:cNvPr id="49155" name="Picture 5" descr="ScreenShot323.bmp"/>
          <p:cNvPicPr>
            <a:picLocks noChangeAspect="1"/>
          </p:cNvPicPr>
          <p:nvPr/>
        </p:nvPicPr>
        <p:blipFill>
          <a:blip r:embed="rId3" cstate="print"/>
          <a:srcRect/>
          <a:stretch>
            <a:fillRect/>
          </a:stretch>
        </p:blipFill>
        <p:spPr bwMode="auto">
          <a:xfrm>
            <a:off x="1143000" y="762000"/>
            <a:ext cx="6569075" cy="1798638"/>
          </a:xfrm>
          <a:prstGeom prst="rect">
            <a:avLst/>
          </a:prstGeom>
          <a:noFill/>
          <a:ln w="9525">
            <a:noFill/>
            <a:miter lim="800000"/>
            <a:headEnd/>
            <a:tailEnd/>
          </a:ln>
        </p:spPr>
      </p:pic>
      <p:sp>
        <p:nvSpPr>
          <p:cNvPr id="7" name="TextBox 6"/>
          <p:cNvSpPr txBox="1"/>
          <p:nvPr/>
        </p:nvSpPr>
        <p:spPr>
          <a:xfrm>
            <a:off x="457200" y="2611438"/>
            <a:ext cx="8534400" cy="4246562"/>
          </a:xfrm>
          <a:prstGeom prst="rect">
            <a:avLst/>
          </a:prstGeom>
          <a:noFill/>
        </p:spPr>
        <p:txBody>
          <a:bodyPr>
            <a:spAutoFit/>
          </a:bodyPr>
          <a:lstStyle/>
          <a:p>
            <a:pPr fontAlgn="auto">
              <a:spcBef>
                <a:spcPts val="0"/>
              </a:spcBef>
              <a:spcAft>
                <a:spcPts val="0"/>
              </a:spcAft>
              <a:defRPr/>
            </a:pPr>
            <a:r>
              <a:rPr lang="en-US" dirty="0">
                <a:latin typeface="+mn-lt"/>
                <a:cs typeface="+mn-cs"/>
              </a:rPr>
              <a:t>Gold rush (Motion picture : 1925 : </a:t>
            </a:r>
            <a:r>
              <a:rPr lang="en-US" dirty="0">
                <a:solidFill>
                  <a:srgbClr val="FF00FF"/>
                </a:solidFill>
                <a:latin typeface="+mn-lt"/>
                <a:cs typeface="+mn-cs"/>
              </a:rPr>
              <a:t>Sound version</a:t>
            </a:r>
            <a:r>
              <a:rPr lang="en-US" dirty="0">
                <a:latin typeface="+mn-lt"/>
                <a:cs typeface="+mn-cs"/>
              </a:rPr>
              <a:t>)</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a:latin typeface="+mn-lt"/>
                <a:cs typeface="+mn-cs"/>
              </a:rPr>
              <a:t>Blade runner (Motion picture : </a:t>
            </a:r>
            <a:r>
              <a:rPr lang="en-US" dirty="0">
                <a:solidFill>
                  <a:srgbClr val="FF00FF"/>
                </a:solidFill>
                <a:latin typeface="+mn-lt"/>
                <a:cs typeface="+mn-cs"/>
              </a:rPr>
              <a:t>Director's cut</a:t>
            </a:r>
            <a:r>
              <a:rPr lang="en-US" dirty="0">
                <a:latin typeface="+mn-lt"/>
                <a:cs typeface="+mn-cs"/>
              </a:rPr>
              <a:t>)</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a:latin typeface="+mn-lt"/>
                <a:cs typeface="+mn-cs"/>
              </a:rPr>
              <a:t>Blade runner (Motion picture : </a:t>
            </a:r>
            <a:r>
              <a:rPr lang="en-US" dirty="0">
                <a:solidFill>
                  <a:srgbClr val="FF00FF"/>
                </a:solidFill>
                <a:latin typeface="+mn-lt"/>
                <a:cs typeface="+mn-cs"/>
              </a:rPr>
              <a:t>Final cut</a:t>
            </a:r>
            <a:r>
              <a:rPr lang="en-US" dirty="0">
                <a:latin typeface="+mn-lt"/>
                <a:cs typeface="+mn-cs"/>
              </a:rPr>
              <a:t>)</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a:latin typeface="+mn-lt"/>
                <a:cs typeface="+mn-cs"/>
              </a:rPr>
              <a:t>Pushkin, </a:t>
            </a:r>
            <a:r>
              <a:rPr lang="en-US" dirty="0" err="1">
                <a:latin typeface="+mn-lt"/>
                <a:cs typeface="+mn-cs"/>
              </a:rPr>
              <a:t>Aleksandr</a:t>
            </a:r>
            <a:r>
              <a:rPr lang="en-US" dirty="0">
                <a:latin typeface="+mn-lt"/>
                <a:cs typeface="+mn-cs"/>
              </a:rPr>
              <a:t> </a:t>
            </a:r>
            <a:r>
              <a:rPr lang="en-US" dirty="0" err="1">
                <a:latin typeface="+mn-lt"/>
                <a:cs typeface="+mn-cs"/>
              </a:rPr>
              <a:t>Sergeevich</a:t>
            </a:r>
            <a:r>
              <a:rPr lang="en-US" dirty="0">
                <a:latin typeface="+mn-lt"/>
                <a:cs typeface="+mn-cs"/>
              </a:rPr>
              <a:t>, $d 1799-1837. $t </a:t>
            </a:r>
            <a:r>
              <a:rPr lang="en-US" dirty="0" err="1">
                <a:latin typeface="+mn-lt"/>
                <a:cs typeface="+mn-cs"/>
              </a:rPr>
              <a:t>Evgenii</a:t>
            </a:r>
            <a:r>
              <a:rPr lang="en-US" dirty="0">
                <a:latin typeface="+mn-lt"/>
                <a:cs typeface="+mn-cs"/>
              </a:rPr>
              <a:t>̆ </a:t>
            </a:r>
            <a:r>
              <a:rPr lang="en-US" dirty="0" err="1">
                <a:latin typeface="+mn-lt"/>
                <a:cs typeface="+mn-cs"/>
              </a:rPr>
              <a:t>Onegin</a:t>
            </a:r>
            <a:r>
              <a:rPr lang="en-US" dirty="0">
                <a:latin typeface="+mn-lt"/>
                <a:cs typeface="+mn-cs"/>
              </a:rPr>
              <a:t>. $l </a:t>
            </a:r>
            <a:r>
              <a:rPr lang="en-US" dirty="0">
                <a:solidFill>
                  <a:schemeClr val="accent6">
                    <a:lumMod val="50000"/>
                  </a:schemeClr>
                </a:solidFill>
                <a:latin typeface="+mn-lt"/>
                <a:cs typeface="+mn-cs"/>
              </a:rPr>
              <a:t>English</a:t>
            </a:r>
            <a:r>
              <a:rPr lang="en-US" dirty="0">
                <a:latin typeface="+mn-lt"/>
                <a:cs typeface="+mn-cs"/>
              </a:rPr>
              <a:t> $s (</a:t>
            </a:r>
            <a:r>
              <a:rPr lang="en-US" dirty="0">
                <a:solidFill>
                  <a:srgbClr val="FF00FF"/>
                </a:solidFill>
                <a:latin typeface="+mn-lt"/>
                <a:cs typeface="+mn-cs"/>
              </a:rPr>
              <a:t>Hofstadter</a:t>
            </a:r>
            <a:r>
              <a:rPr lang="en-US" dirty="0">
                <a:latin typeface="+mn-lt"/>
                <a:cs typeface="+mn-cs"/>
              </a:rPr>
              <a:t>)</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a:latin typeface="+mn-lt"/>
                <a:cs typeface="+mn-cs"/>
              </a:rPr>
              <a:t>Apuleius. $t Works. $k Selections. $l </a:t>
            </a:r>
            <a:r>
              <a:rPr lang="en-US" dirty="0">
                <a:solidFill>
                  <a:schemeClr val="accent6">
                    <a:lumMod val="50000"/>
                  </a:schemeClr>
                </a:solidFill>
                <a:latin typeface="+mn-lt"/>
                <a:cs typeface="+mn-cs"/>
              </a:rPr>
              <a:t>Latin</a:t>
            </a:r>
            <a:r>
              <a:rPr lang="en-US" dirty="0">
                <a:latin typeface="+mn-lt"/>
                <a:cs typeface="+mn-cs"/>
              </a:rPr>
              <a:t> $s (</a:t>
            </a:r>
            <a:r>
              <a:rPr lang="en-US" dirty="0">
                <a:solidFill>
                  <a:srgbClr val="FF00FF"/>
                </a:solidFill>
                <a:latin typeface="+mn-lt"/>
                <a:cs typeface="+mn-cs"/>
              </a:rPr>
              <a:t>Pike</a:t>
            </a:r>
            <a:r>
              <a:rPr lang="en-US" dirty="0">
                <a:latin typeface="+mn-lt"/>
                <a:cs typeface="+mn-cs"/>
              </a:rPr>
              <a:t>)</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a:latin typeface="+mn-lt"/>
                <a:cs typeface="+mn-cs"/>
              </a:rPr>
              <a:t>Vivaldi, Antonio, $d 1678-1741. $t Vocal music. $k Selections (</a:t>
            </a:r>
            <a:r>
              <a:rPr lang="en-US" dirty="0">
                <a:solidFill>
                  <a:srgbClr val="FF00FF"/>
                </a:solidFill>
                <a:latin typeface="+mn-lt"/>
                <a:cs typeface="+mn-cs"/>
              </a:rPr>
              <a:t>Musical Heritage Society</a:t>
            </a:r>
            <a:r>
              <a:rPr lang="en-US" dirty="0">
                <a:latin typeface="+mn-lt"/>
                <a:cs typeface="+mn-cs"/>
              </a:rPr>
              <a:t>)</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a:latin typeface="+mn-lt"/>
                <a:cs typeface="+mn-cs"/>
              </a:rPr>
              <a:t>Twain, Mark, $d 1835-1910. $t Adventures of Huckleberry Finn. $h </a:t>
            </a:r>
            <a:r>
              <a:rPr lang="en-US" dirty="0">
                <a:solidFill>
                  <a:srgbClr val="C00000"/>
                </a:solidFill>
                <a:latin typeface="+mn-lt"/>
                <a:cs typeface="+mn-cs"/>
              </a:rPr>
              <a:t>Spoken word </a:t>
            </a:r>
            <a:r>
              <a:rPr lang="en-US" dirty="0">
                <a:latin typeface="+mn-lt"/>
                <a:cs typeface="+mn-cs"/>
              </a:rPr>
              <a:t>$s (</a:t>
            </a:r>
            <a:r>
              <a:rPr lang="en-US" dirty="0">
                <a:solidFill>
                  <a:srgbClr val="FF00FF"/>
                </a:solidFill>
                <a:latin typeface="+mn-lt"/>
                <a:cs typeface="+mn-cs"/>
              </a:rPr>
              <a:t>Lemmon</a:t>
            </a:r>
            <a:r>
              <a:rPr lang="en-US" dirty="0">
                <a:latin typeface="+mn-lt"/>
                <a:cs typeface="+mn-cs"/>
              </a:rPr>
              <a:t>)</a:t>
            </a:r>
          </a:p>
          <a:p>
            <a:pPr fontAlgn="auto">
              <a:spcBef>
                <a:spcPts val="0"/>
              </a:spcBef>
              <a:spcAft>
                <a:spcPts val="0"/>
              </a:spcAft>
              <a:defRPr/>
            </a:pPr>
            <a:endParaRPr lang="en-US" dirty="0">
              <a:latin typeface="+mn-lt"/>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rtlCol="0">
            <a:normAutofit fontScale="90000"/>
          </a:bodyPr>
          <a:lstStyle/>
          <a:p>
            <a:pPr algn="l" eaLnBrk="1" fontAlgn="auto" hangingPunct="1">
              <a:spcAft>
                <a:spcPts val="0"/>
              </a:spcAft>
              <a:defRPr/>
            </a:pPr>
            <a:r>
              <a:rPr lang="en-US" sz="2400" i="1" dirty="0" smtClean="0"/>
              <a:t>Note: </a:t>
            </a:r>
            <a:r>
              <a:rPr lang="en-US" sz="2400" dirty="0" smtClean="0"/>
              <a:t>Expressions of musical, legal, and religious works and official communications have their own instructions</a:t>
            </a:r>
            <a:endParaRPr lang="en-US" sz="2400" dirty="0"/>
          </a:p>
        </p:txBody>
      </p:sp>
      <p:sp>
        <p:nvSpPr>
          <p:cNvPr id="3" name="Content Placeholder 2"/>
          <p:cNvSpPr>
            <a:spLocks noGrp="1"/>
          </p:cNvSpPr>
          <p:nvPr>
            <p:ph sz="half" idx="1"/>
          </p:nvPr>
        </p:nvSpPr>
        <p:spPr>
          <a:xfrm>
            <a:off x="228600" y="838200"/>
            <a:ext cx="4419600" cy="5410200"/>
          </a:xfrm>
        </p:spPr>
        <p:txBody>
          <a:bodyPr rtlCol="0">
            <a:noAutofit/>
          </a:bodyPr>
          <a:lstStyle/>
          <a:p>
            <a:pPr eaLnBrk="1" fontAlgn="auto" hangingPunct="1">
              <a:spcAft>
                <a:spcPts val="0"/>
              </a:spcAft>
              <a:buFont typeface="Arial" pitchFamily="34" charset="0"/>
              <a:buNone/>
              <a:defRPr/>
            </a:pPr>
            <a:r>
              <a:rPr lang="en-US" sz="1800" dirty="0" smtClean="0"/>
              <a:t>Berlioz, Hector, $d 1803-1869. $t Vocal music. $k Selections; $o </a:t>
            </a:r>
            <a:r>
              <a:rPr lang="en-US" sz="1800" dirty="0" smtClean="0">
                <a:solidFill>
                  <a:srgbClr val="FF00FF"/>
                </a:solidFill>
              </a:rPr>
              <a:t>arranged</a:t>
            </a:r>
          </a:p>
          <a:p>
            <a:pPr eaLnBrk="1" fontAlgn="auto" hangingPunct="1">
              <a:spcAft>
                <a:spcPts val="0"/>
              </a:spcAft>
              <a:buFont typeface="Arial" pitchFamily="34" charset="0"/>
              <a:buNone/>
              <a:defRPr/>
            </a:pPr>
            <a:r>
              <a:rPr lang="en-US" sz="1800" dirty="0" smtClean="0"/>
              <a:t>Beethoven, Ludwig van, $d 1770-1827. $t Serenades, $m string trio, $n op. 8, $r D major; $o </a:t>
            </a:r>
            <a:r>
              <a:rPr lang="en-US" sz="1800" dirty="0" smtClean="0">
                <a:solidFill>
                  <a:srgbClr val="FF00FF"/>
                </a:solidFill>
              </a:rPr>
              <a:t>arranged</a:t>
            </a:r>
            <a:r>
              <a:rPr lang="en-US" sz="1800" dirty="0" smtClean="0"/>
              <a:t> $s (</a:t>
            </a:r>
            <a:r>
              <a:rPr lang="en-US" sz="1800" dirty="0" err="1" smtClean="0">
                <a:solidFill>
                  <a:srgbClr val="FF00FF"/>
                </a:solidFill>
              </a:rPr>
              <a:t>Urhan</a:t>
            </a:r>
            <a:r>
              <a:rPr lang="en-US" sz="1800" dirty="0" smtClean="0"/>
              <a:t>)</a:t>
            </a:r>
          </a:p>
          <a:p>
            <a:pPr eaLnBrk="1" fontAlgn="auto" hangingPunct="1">
              <a:spcAft>
                <a:spcPts val="0"/>
              </a:spcAft>
              <a:buFont typeface="Arial" pitchFamily="34" charset="0"/>
              <a:buNone/>
              <a:defRPr/>
            </a:pPr>
            <a:r>
              <a:rPr lang="en-US" sz="1800" dirty="0" smtClean="0"/>
              <a:t>Good King Wenceslas; $o </a:t>
            </a:r>
            <a:r>
              <a:rPr lang="en-US" sz="1800" dirty="0" smtClean="0">
                <a:solidFill>
                  <a:srgbClr val="FF00FF"/>
                </a:solidFill>
              </a:rPr>
              <a:t>arranged</a:t>
            </a:r>
            <a:r>
              <a:rPr lang="en-US" sz="1800" dirty="0" smtClean="0"/>
              <a:t> $s (</a:t>
            </a:r>
            <a:r>
              <a:rPr lang="en-US" sz="1800" dirty="0" smtClean="0">
                <a:solidFill>
                  <a:srgbClr val="FF00FF"/>
                </a:solidFill>
              </a:rPr>
              <a:t>McDonald</a:t>
            </a:r>
            <a:r>
              <a:rPr lang="en-US" sz="1800" dirty="0" smtClean="0"/>
              <a:t>)</a:t>
            </a:r>
          </a:p>
          <a:p>
            <a:pPr eaLnBrk="1" fontAlgn="auto" hangingPunct="1">
              <a:spcAft>
                <a:spcPts val="0"/>
              </a:spcAft>
              <a:buFont typeface="Arial" pitchFamily="34" charset="0"/>
              <a:buNone/>
              <a:defRPr/>
            </a:pPr>
            <a:r>
              <a:rPr lang="en-US" sz="1800" dirty="0" smtClean="0"/>
              <a:t>Carter, Elliott, $d 1908- $t Symphonies, $n no. 1 (</a:t>
            </a:r>
            <a:r>
              <a:rPr lang="en-US" sz="1800" dirty="0" smtClean="0">
                <a:solidFill>
                  <a:srgbClr val="FF00FF"/>
                </a:solidFill>
              </a:rPr>
              <a:t>Sketches</a:t>
            </a:r>
            <a:r>
              <a:rPr lang="en-US" sz="1800" dirty="0" smtClean="0"/>
              <a:t>) </a:t>
            </a:r>
          </a:p>
          <a:p>
            <a:pPr eaLnBrk="1" fontAlgn="auto" hangingPunct="1">
              <a:spcAft>
                <a:spcPts val="0"/>
              </a:spcAft>
              <a:buFont typeface="Arial" pitchFamily="34" charset="0"/>
              <a:buNone/>
              <a:defRPr/>
            </a:pPr>
            <a:r>
              <a:rPr lang="en-US" sz="1800" dirty="0" smtClean="0"/>
              <a:t>Moore, Douglas, $d 1893-1969. $t Works. $k Selections (</a:t>
            </a:r>
            <a:r>
              <a:rPr lang="en-US" sz="1800" dirty="0" smtClean="0">
                <a:solidFill>
                  <a:srgbClr val="FF00FF"/>
                </a:solidFill>
              </a:rPr>
              <a:t>Sketches</a:t>
            </a:r>
            <a:r>
              <a:rPr lang="en-US" sz="1800" dirty="0" smtClean="0"/>
              <a:t>)</a:t>
            </a:r>
          </a:p>
          <a:p>
            <a:pPr eaLnBrk="1" fontAlgn="auto" hangingPunct="1">
              <a:spcAft>
                <a:spcPts val="0"/>
              </a:spcAft>
              <a:buFont typeface="Arial" pitchFamily="34" charset="0"/>
              <a:buNone/>
              <a:defRPr/>
            </a:pPr>
            <a:r>
              <a:rPr lang="en-US" sz="1800" dirty="0" smtClean="0"/>
              <a:t>Handel, George </a:t>
            </a:r>
            <a:r>
              <a:rPr lang="en-US" sz="1800" dirty="0" err="1" smtClean="0"/>
              <a:t>Frideric</a:t>
            </a:r>
            <a:r>
              <a:rPr lang="en-US" sz="1800" dirty="0" smtClean="0"/>
              <a:t>, $d 1685-1759. $t Messiah. $s </a:t>
            </a:r>
            <a:r>
              <a:rPr lang="en-US" sz="1800" dirty="0" smtClean="0">
                <a:solidFill>
                  <a:srgbClr val="FF00FF"/>
                </a:solidFill>
              </a:rPr>
              <a:t>Vocal score</a:t>
            </a:r>
          </a:p>
          <a:p>
            <a:pPr eaLnBrk="1" fontAlgn="auto" hangingPunct="1">
              <a:spcAft>
                <a:spcPts val="0"/>
              </a:spcAft>
              <a:buFont typeface="Arial" pitchFamily="34" charset="0"/>
              <a:buNone/>
              <a:defRPr/>
            </a:pPr>
            <a:r>
              <a:rPr lang="en-US" sz="1800" dirty="0" smtClean="0"/>
              <a:t>Sullivan, Arthur, $d 1842-1900. $t Operas. $s </a:t>
            </a:r>
            <a:r>
              <a:rPr lang="en-US" sz="1800" dirty="0" smtClean="0">
                <a:solidFill>
                  <a:srgbClr val="FF00FF"/>
                </a:solidFill>
              </a:rPr>
              <a:t>Chorus scores</a:t>
            </a:r>
            <a:r>
              <a:rPr lang="en-US" sz="1800" dirty="0" smtClean="0"/>
              <a:t>. $k </a:t>
            </a:r>
            <a:r>
              <a:rPr lang="en-US" sz="1800" dirty="0" smtClean="0">
                <a:solidFill>
                  <a:srgbClr val="FF00FF"/>
                </a:solidFill>
              </a:rPr>
              <a:t>Selections</a:t>
            </a:r>
          </a:p>
          <a:p>
            <a:pPr eaLnBrk="1" fontAlgn="auto" hangingPunct="1">
              <a:spcAft>
                <a:spcPts val="0"/>
              </a:spcAft>
              <a:buFont typeface="Arial" pitchFamily="34" charset="0"/>
              <a:buNone/>
              <a:defRPr/>
            </a:pPr>
            <a:r>
              <a:rPr lang="en-US" sz="1800" dirty="0" err="1" smtClean="0"/>
              <a:t>Schönberg</a:t>
            </a:r>
            <a:r>
              <a:rPr lang="en-US" sz="1800" dirty="0" smtClean="0"/>
              <a:t>, Claude-Michel. $t </a:t>
            </a:r>
            <a:r>
              <a:rPr lang="en-US" sz="1800" dirty="0" err="1" smtClean="0"/>
              <a:t>Misérables</a:t>
            </a:r>
            <a:r>
              <a:rPr lang="en-US" sz="1800" dirty="0" smtClean="0"/>
              <a:t>. $l </a:t>
            </a:r>
            <a:r>
              <a:rPr lang="en-US" sz="1800" dirty="0" smtClean="0">
                <a:solidFill>
                  <a:schemeClr val="accent6">
                    <a:lumMod val="50000"/>
                  </a:schemeClr>
                </a:solidFill>
              </a:rPr>
              <a:t>Danish</a:t>
            </a:r>
          </a:p>
          <a:p>
            <a:pPr eaLnBrk="1" fontAlgn="auto" hangingPunct="1">
              <a:spcAft>
                <a:spcPts val="0"/>
              </a:spcAft>
              <a:buFont typeface="Arial" pitchFamily="34" charset="0"/>
              <a:buNone/>
              <a:defRPr/>
            </a:pPr>
            <a:r>
              <a:rPr lang="en-US" sz="1800" dirty="0" smtClean="0"/>
              <a:t>Handel, George </a:t>
            </a:r>
            <a:r>
              <a:rPr lang="en-US" sz="1800" dirty="0" err="1" smtClean="0"/>
              <a:t>Frideric</a:t>
            </a:r>
            <a:r>
              <a:rPr lang="en-US" sz="1800" dirty="0" smtClean="0"/>
              <a:t>, $d 1685-1759.  $t Messiah. $s </a:t>
            </a:r>
            <a:r>
              <a:rPr lang="en-US" sz="1800" dirty="0" smtClean="0">
                <a:solidFill>
                  <a:srgbClr val="FF00FF"/>
                </a:solidFill>
              </a:rPr>
              <a:t>Vocal score</a:t>
            </a:r>
            <a:r>
              <a:rPr lang="en-US" sz="1800" dirty="0" smtClean="0"/>
              <a:t>. $l </a:t>
            </a:r>
            <a:r>
              <a:rPr lang="en-US" sz="1800" dirty="0" smtClean="0">
                <a:solidFill>
                  <a:schemeClr val="accent6">
                    <a:lumMod val="50000"/>
                  </a:schemeClr>
                </a:solidFill>
              </a:rPr>
              <a:t>German</a:t>
            </a:r>
            <a:endParaRPr lang="en-US" sz="1800" dirty="0">
              <a:solidFill>
                <a:schemeClr val="accent6">
                  <a:lumMod val="50000"/>
                </a:schemeClr>
              </a:solidFill>
            </a:endParaRPr>
          </a:p>
        </p:txBody>
      </p:sp>
      <p:sp>
        <p:nvSpPr>
          <p:cNvPr id="4" name="Content Placeholder 3"/>
          <p:cNvSpPr>
            <a:spLocks noGrp="1"/>
          </p:cNvSpPr>
          <p:nvPr>
            <p:ph sz="half" idx="2"/>
          </p:nvPr>
        </p:nvSpPr>
        <p:spPr>
          <a:xfrm>
            <a:off x="4724400" y="838200"/>
            <a:ext cx="4419600" cy="5638800"/>
          </a:xfrm>
        </p:spPr>
        <p:txBody>
          <a:bodyPr rtlCol="0">
            <a:noAutofit/>
          </a:bodyPr>
          <a:lstStyle/>
          <a:p>
            <a:pPr eaLnBrk="1" fontAlgn="auto" hangingPunct="1">
              <a:spcAft>
                <a:spcPts val="0"/>
              </a:spcAft>
              <a:buFont typeface="Arial" pitchFamily="34" charset="0"/>
              <a:buNone/>
              <a:defRPr/>
            </a:pPr>
            <a:r>
              <a:rPr lang="en-US" sz="1800" dirty="0" smtClean="0"/>
              <a:t>Code of Hammurabi. $l </a:t>
            </a:r>
            <a:r>
              <a:rPr lang="en-US" sz="1800" dirty="0" smtClean="0">
                <a:solidFill>
                  <a:schemeClr val="accent6">
                    <a:lumMod val="50000"/>
                  </a:schemeClr>
                </a:solidFill>
              </a:rPr>
              <a:t>Serbian</a:t>
            </a:r>
          </a:p>
          <a:p>
            <a:pPr eaLnBrk="1" fontAlgn="auto" hangingPunct="1">
              <a:spcAft>
                <a:spcPts val="0"/>
              </a:spcAft>
              <a:buFont typeface="Arial" pitchFamily="34" charset="0"/>
              <a:buNone/>
              <a:defRPr/>
            </a:pPr>
            <a:r>
              <a:rPr lang="en-US" sz="1800" dirty="0" smtClean="0"/>
              <a:t>Kosovo (Republic). $t </a:t>
            </a:r>
            <a:r>
              <a:rPr lang="en-US" sz="1800" dirty="0" err="1" smtClean="0"/>
              <a:t>Kushtetuta</a:t>
            </a:r>
            <a:r>
              <a:rPr lang="en-US" sz="1800" dirty="0" smtClean="0"/>
              <a:t> e </a:t>
            </a:r>
            <a:r>
              <a:rPr lang="en-US" sz="1800" dirty="0" err="1" smtClean="0"/>
              <a:t>Republikës</a:t>
            </a:r>
            <a:r>
              <a:rPr lang="en-US" sz="1800" dirty="0" smtClean="0"/>
              <a:t> </a:t>
            </a:r>
            <a:r>
              <a:rPr lang="en-US" sz="1800" dirty="0" err="1" smtClean="0"/>
              <a:t>së</a:t>
            </a:r>
            <a:r>
              <a:rPr lang="en-US" sz="1800" dirty="0" smtClean="0"/>
              <a:t> </a:t>
            </a:r>
            <a:r>
              <a:rPr lang="en-US" sz="1800" dirty="0" err="1" smtClean="0"/>
              <a:t>Kosovës</a:t>
            </a:r>
            <a:r>
              <a:rPr lang="en-US" sz="1800" dirty="0" smtClean="0"/>
              <a:t>. $l </a:t>
            </a:r>
            <a:r>
              <a:rPr lang="en-US" sz="1800" dirty="0" smtClean="0">
                <a:solidFill>
                  <a:schemeClr val="accent6">
                    <a:lumMod val="50000"/>
                  </a:schemeClr>
                </a:solidFill>
              </a:rPr>
              <a:t>English</a:t>
            </a:r>
          </a:p>
          <a:p>
            <a:pPr eaLnBrk="1" fontAlgn="auto" hangingPunct="1">
              <a:spcAft>
                <a:spcPts val="0"/>
              </a:spcAft>
              <a:buFont typeface="Arial" pitchFamily="34" charset="0"/>
              <a:buNone/>
              <a:defRPr/>
            </a:pPr>
            <a:r>
              <a:rPr lang="en-US" sz="1800" dirty="0" smtClean="0"/>
              <a:t>Córdoba (Spain). $t </a:t>
            </a:r>
            <a:r>
              <a:rPr lang="en-US" sz="1800" dirty="0" err="1" smtClean="0"/>
              <a:t>Fuero</a:t>
            </a:r>
            <a:r>
              <a:rPr lang="en-US" sz="1800" dirty="0" smtClean="0"/>
              <a:t> (</a:t>
            </a:r>
            <a:r>
              <a:rPr lang="en-US" sz="1800" dirty="0" smtClean="0">
                <a:solidFill>
                  <a:srgbClr val="FF00FF"/>
                </a:solidFill>
              </a:rPr>
              <a:t>Latin version</a:t>
            </a:r>
            <a:r>
              <a:rPr lang="en-US" sz="1800" dirty="0" smtClean="0"/>
              <a:t>)</a:t>
            </a:r>
          </a:p>
          <a:p>
            <a:pPr eaLnBrk="1" fontAlgn="auto" hangingPunct="1">
              <a:spcAft>
                <a:spcPts val="0"/>
              </a:spcAft>
              <a:buFont typeface="Arial" pitchFamily="34" charset="0"/>
              <a:buNone/>
              <a:defRPr/>
            </a:pPr>
            <a:r>
              <a:rPr lang="en-US" sz="1800" dirty="0" smtClean="0"/>
              <a:t>Bolivia. $t Treaties, etc. $g Paraguay, $d 1938 July 21. $l </a:t>
            </a:r>
            <a:r>
              <a:rPr lang="en-US" sz="1800" dirty="0" smtClean="0">
                <a:solidFill>
                  <a:schemeClr val="accent6">
                    <a:lumMod val="50000"/>
                  </a:schemeClr>
                </a:solidFill>
              </a:rPr>
              <a:t>English</a:t>
            </a:r>
          </a:p>
          <a:p>
            <a:pPr eaLnBrk="1" fontAlgn="auto" hangingPunct="1">
              <a:spcAft>
                <a:spcPts val="0"/>
              </a:spcAft>
              <a:buFont typeface="Arial" pitchFamily="34" charset="0"/>
              <a:buNone/>
              <a:defRPr/>
            </a:pPr>
            <a:r>
              <a:rPr lang="en-US" sz="1800" dirty="0" smtClean="0"/>
              <a:t>Bible. $p Gospels. $l </a:t>
            </a:r>
            <a:r>
              <a:rPr lang="en-US" sz="1800" dirty="0" smtClean="0">
                <a:solidFill>
                  <a:schemeClr val="accent6">
                    <a:lumMod val="50000"/>
                  </a:schemeClr>
                </a:solidFill>
              </a:rPr>
              <a:t>English</a:t>
            </a:r>
            <a:r>
              <a:rPr lang="en-US" sz="1800" dirty="0" smtClean="0"/>
              <a:t>. $s </a:t>
            </a:r>
            <a:r>
              <a:rPr lang="en-US" sz="1800" dirty="0" smtClean="0">
                <a:solidFill>
                  <a:srgbClr val="FF00FF"/>
                </a:solidFill>
              </a:rPr>
              <a:t>Revised Standard</a:t>
            </a:r>
            <a:r>
              <a:rPr lang="en-US" sz="1800" dirty="0" smtClean="0"/>
              <a:t>. $f </a:t>
            </a:r>
            <a:r>
              <a:rPr lang="en-US" sz="1800" dirty="0" smtClean="0">
                <a:solidFill>
                  <a:srgbClr val="02AEAA"/>
                </a:solidFill>
              </a:rPr>
              <a:t>1975</a:t>
            </a:r>
          </a:p>
          <a:p>
            <a:pPr eaLnBrk="1" fontAlgn="auto" hangingPunct="1">
              <a:spcAft>
                <a:spcPts val="0"/>
              </a:spcAft>
              <a:buFont typeface="Arial" pitchFamily="34" charset="0"/>
              <a:buNone/>
              <a:defRPr/>
            </a:pPr>
            <a:r>
              <a:rPr lang="en-US" sz="1800" dirty="0" smtClean="0"/>
              <a:t>Bible. $p Psalms. $l </a:t>
            </a:r>
            <a:r>
              <a:rPr lang="en-US" sz="1800" dirty="0" smtClean="0">
                <a:solidFill>
                  <a:schemeClr val="accent6">
                    <a:lumMod val="50000"/>
                  </a:schemeClr>
                </a:solidFill>
              </a:rPr>
              <a:t>Afrikaans</a:t>
            </a:r>
            <a:r>
              <a:rPr lang="en-US" sz="1800" dirty="0" smtClean="0"/>
              <a:t>.  $s </a:t>
            </a:r>
            <a:r>
              <a:rPr lang="en-US" sz="1800" dirty="0" err="1" smtClean="0">
                <a:solidFill>
                  <a:srgbClr val="FF00FF"/>
                </a:solidFill>
              </a:rPr>
              <a:t>Oberholzer</a:t>
            </a:r>
            <a:r>
              <a:rPr lang="en-US" sz="1800" dirty="0" smtClean="0">
                <a:solidFill>
                  <a:srgbClr val="FF00FF"/>
                </a:solidFill>
              </a:rPr>
              <a:t> and others</a:t>
            </a:r>
            <a:r>
              <a:rPr lang="en-US" sz="1800" dirty="0" smtClean="0"/>
              <a:t>. $f </a:t>
            </a:r>
            <a:r>
              <a:rPr lang="en-US" sz="1800" dirty="0" smtClean="0">
                <a:solidFill>
                  <a:srgbClr val="02AEAA"/>
                </a:solidFill>
              </a:rPr>
              <a:t>2005</a:t>
            </a:r>
          </a:p>
          <a:p>
            <a:pPr eaLnBrk="1" fontAlgn="auto" hangingPunct="1">
              <a:spcAft>
                <a:spcPts val="0"/>
              </a:spcAft>
              <a:buFont typeface="Arial" pitchFamily="34" charset="0"/>
              <a:buNone/>
              <a:defRPr/>
            </a:pPr>
            <a:r>
              <a:rPr lang="en-US" sz="1800" dirty="0" err="1" smtClean="0"/>
              <a:t>Tosefta</a:t>
            </a:r>
            <a:r>
              <a:rPr lang="en-US" sz="1800" dirty="0" smtClean="0"/>
              <a:t>. $p </a:t>
            </a:r>
            <a:r>
              <a:rPr lang="en-US" sz="1800" dirty="0" err="1" smtClean="0"/>
              <a:t>Beẓah</a:t>
            </a:r>
            <a:r>
              <a:rPr lang="en-US" sz="1800" dirty="0" smtClean="0"/>
              <a:t>. $l </a:t>
            </a:r>
            <a:r>
              <a:rPr lang="en-US" sz="1800" dirty="0" smtClean="0">
                <a:solidFill>
                  <a:schemeClr val="accent6">
                    <a:lumMod val="50000"/>
                  </a:schemeClr>
                </a:solidFill>
              </a:rPr>
              <a:t>German</a:t>
            </a:r>
          </a:p>
          <a:p>
            <a:pPr eaLnBrk="1" fontAlgn="auto" hangingPunct="1">
              <a:spcAft>
                <a:spcPts val="0"/>
              </a:spcAft>
              <a:buFont typeface="Arial" pitchFamily="34" charset="0"/>
              <a:buNone/>
              <a:defRPr/>
            </a:pPr>
            <a:r>
              <a:rPr lang="en-US" sz="1800" dirty="0" smtClean="0"/>
              <a:t>Vedas. $p </a:t>
            </a:r>
            <a:r>
              <a:rPr lang="en-US" sz="1800" dirty="0" err="1" smtClean="0"/>
              <a:t>Sāmaveda</a:t>
            </a:r>
            <a:r>
              <a:rPr lang="en-US" sz="1800" dirty="0" smtClean="0"/>
              <a:t> (</a:t>
            </a:r>
            <a:r>
              <a:rPr lang="en-US" sz="1800" dirty="0" err="1" smtClean="0">
                <a:solidFill>
                  <a:srgbClr val="FF00FF"/>
                </a:solidFill>
              </a:rPr>
              <a:t>Kauthumasaṃhitā</a:t>
            </a:r>
            <a:r>
              <a:rPr lang="en-US" sz="1800" dirty="0" smtClean="0"/>
              <a:t>)</a:t>
            </a:r>
          </a:p>
          <a:p>
            <a:pPr eaLnBrk="1" fontAlgn="auto" hangingPunct="1">
              <a:spcAft>
                <a:spcPts val="0"/>
              </a:spcAft>
              <a:buFont typeface="Arial" pitchFamily="34" charset="0"/>
              <a:buNone/>
              <a:defRPr/>
            </a:pPr>
            <a:r>
              <a:rPr lang="en-US" sz="1800" dirty="0" smtClean="0"/>
              <a:t>Catholic Church. $t Breviary (</a:t>
            </a:r>
            <a:r>
              <a:rPr lang="en-US" sz="1800" dirty="0" err="1" smtClean="0">
                <a:solidFill>
                  <a:srgbClr val="FF00FF"/>
                </a:solidFill>
              </a:rPr>
              <a:t>Ambrosian</a:t>
            </a:r>
            <a:r>
              <a:rPr lang="en-US" sz="1800" dirty="0" smtClean="0"/>
              <a:t>)</a:t>
            </a:r>
          </a:p>
          <a:p>
            <a:pPr eaLnBrk="1" fontAlgn="auto" hangingPunct="1">
              <a:spcAft>
                <a:spcPts val="0"/>
              </a:spcAft>
              <a:buFont typeface="Arial" pitchFamily="34" charset="0"/>
              <a:buNone/>
              <a:defRPr/>
            </a:pPr>
            <a:r>
              <a:rPr lang="en-US" sz="1800" dirty="0" smtClean="0"/>
              <a:t>Seder </a:t>
            </a:r>
            <a:r>
              <a:rPr lang="en-US" sz="1800" dirty="0" err="1" smtClean="0"/>
              <a:t>Haḳafot</a:t>
            </a:r>
            <a:r>
              <a:rPr lang="en-US" sz="1800" dirty="0" smtClean="0"/>
              <a:t> (</a:t>
            </a:r>
            <a:r>
              <a:rPr lang="en-US" sz="1800" dirty="0" err="1" smtClean="0">
                <a:solidFill>
                  <a:srgbClr val="FF00FF"/>
                </a:solidFill>
              </a:rPr>
              <a:t>Spinḳa</a:t>
            </a:r>
            <a:r>
              <a:rPr lang="en-US" sz="1800" dirty="0" smtClean="0"/>
              <a:t>)</a:t>
            </a:r>
          </a:p>
          <a:p>
            <a:pPr eaLnBrk="1" fontAlgn="auto" hangingPunct="1">
              <a:spcAft>
                <a:spcPts val="0"/>
              </a:spcAft>
              <a:buFont typeface="Arial" pitchFamily="34" charset="0"/>
              <a:buNone/>
              <a:defRPr/>
            </a:pPr>
            <a:r>
              <a:rPr lang="en-US" sz="1800" dirty="0" err="1" smtClean="0"/>
              <a:t>Haggadah</a:t>
            </a:r>
            <a:r>
              <a:rPr lang="en-US" sz="1800" dirty="0" smtClean="0"/>
              <a:t> (</a:t>
            </a:r>
            <a:r>
              <a:rPr lang="en-US" sz="1800" dirty="0" smtClean="0">
                <a:solidFill>
                  <a:srgbClr val="FF00FF"/>
                </a:solidFill>
              </a:rPr>
              <a:t>Reform</a:t>
            </a:r>
            <a:r>
              <a:rPr lang="en-US" sz="1800" dirty="0" smtClean="0"/>
              <a:t> : </a:t>
            </a:r>
            <a:r>
              <a:rPr lang="en-US" sz="1800" dirty="0" err="1" smtClean="0">
                <a:solidFill>
                  <a:srgbClr val="FF00FF"/>
                </a:solidFill>
              </a:rPr>
              <a:t>Seligmann</a:t>
            </a:r>
            <a:r>
              <a:rPr lang="en-US" sz="1800" dirty="0" smtClean="0"/>
              <a:t>)</a:t>
            </a:r>
          </a:p>
          <a:p>
            <a:pPr eaLnBrk="1" fontAlgn="auto" hangingPunct="1">
              <a:spcAft>
                <a:spcPts val="0"/>
              </a:spcAft>
              <a:buFont typeface="Arial" pitchFamily="34" charset="0"/>
              <a:buNone/>
              <a:defRPr/>
            </a:pPr>
            <a:r>
              <a:rPr lang="en-US" sz="1800" dirty="0" smtClean="0"/>
              <a:t>Talmud </a:t>
            </a:r>
            <a:r>
              <a:rPr lang="en-US" sz="1800" dirty="0" err="1" smtClean="0"/>
              <a:t>Yerushalmi</a:t>
            </a:r>
            <a:r>
              <a:rPr lang="en-US" sz="1800" dirty="0" smtClean="0"/>
              <a:t>. $l </a:t>
            </a:r>
            <a:r>
              <a:rPr lang="en-US" sz="1800" dirty="0" smtClean="0">
                <a:solidFill>
                  <a:schemeClr val="accent6">
                    <a:lumMod val="50000"/>
                  </a:schemeClr>
                </a:solidFill>
              </a:rPr>
              <a:t>German</a:t>
            </a:r>
            <a:r>
              <a:rPr lang="en-US" sz="1800" dirty="0" smtClean="0"/>
              <a:t>. $f </a:t>
            </a:r>
            <a:r>
              <a:rPr lang="en-US" sz="1800" dirty="0" smtClean="0">
                <a:solidFill>
                  <a:srgbClr val="02AEAA"/>
                </a:solidFill>
              </a:rPr>
              <a:t>1975</a:t>
            </a:r>
          </a:p>
          <a:p>
            <a:pPr eaLnBrk="1" fontAlgn="auto" hangingPunct="1">
              <a:spcAft>
                <a:spcPts val="0"/>
              </a:spcAft>
              <a:buFont typeface="Arial" pitchFamily="34" charset="0"/>
              <a:buNone/>
              <a:defRPr/>
            </a:pPr>
            <a:r>
              <a:rPr lang="de-DE" sz="1800" dirty="0" smtClean="0"/>
              <a:t>Da zang jing (</a:t>
            </a:r>
            <a:r>
              <a:rPr lang="de-DE" sz="1800" dirty="0" smtClean="0">
                <a:solidFill>
                  <a:srgbClr val="FF00FF"/>
                </a:solidFill>
              </a:rPr>
              <a:t>Koryŏ version</a:t>
            </a:r>
            <a:r>
              <a:rPr lang="de-DE" sz="1800" dirty="0" smtClean="0"/>
              <a:t>)</a:t>
            </a:r>
          </a:p>
          <a:p>
            <a:pPr eaLnBrk="1" fontAlgn="auto" hangingPunct="1">
              <a:spcAft>
                <a:spcPts val="0"/>
              </a:spcAft>
              <a:buFont typeface="Arial" pitchFamily="34" charset="0"/>
              <a:buNone/>
              <a:defRPr/>
            </a:pPr>
            <a:r>
              <a:rPr lang="en-US" sz="1800" dirty="0" smtClean="0"/>
              <a:t>United States. $b President (1861-1865 : Lincoln). $t Speeches. $l </a:t>
            </a:r>
            <a:r>
              <a:rPr lang="en-US" sz="1800" dirty="0" smtClean="0">
                <a:solidFill>
                  <a:schemeClr val="accent6">
                    <a:lumMod val="50000"/>
                  </a:schemeClr>
                </a:solidFill>
              </a:rPr>
              <a:t>Japanese</a:t>
            </a:r>
            <a:endParaRPr lang="en-US" sz="1800" dirty="0">
              <a:solidFill>
                <a:schemeClr val="accent6">
                  <a:lumMod val="50000"/>
                </a:schemeClr>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pPr eaLnBrk="1" hangingPunct="1"/>
            <a:r>
              <a:rPr lang="en-US" smtClean="0"/>
              <a:t>Work/Expression Exercises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mtClean="0"/>
              <a:t>5.3  Work Core Elements</a:t>
            </a:r>
          </a:p>
        </p:txBody>
      </p:sp>
      <p:sp>
        <p:nvSpPr>
          <p:cNvPr id="3" name="Content Placeholder 2"/>
          <p:cNvSpPr>
            <a:spLocks noGrp="1"/>
          </p:cNvSpPr>
          <p:nvPr>
            <p:ph idx="1"/>
          </p:nvPr>
        </p:nvSpPr>
        <p:spPr>
          <a:xfrm>
            <a:off x="457200" y="1600200"/>
            <a:ext cx="8229600" cy="4800600"/>
          </a:xfrm>
        </p:spPr>
        <p:txBody>
          <a:bodyPr rtlCol="0">
            <a:normAutofit fontScale="92500" lnSpcReduction="20000"/>
          </a:bodyPr>
          <a:lstStyle/>
          <a:p>
            <a:pPr eaLnBrk="1" fontAlgn="auto" hangingPunct="1">
              <a:spcAft>
                <a:spcPts val="0"/>
              </a:spcAft>
              <a:buFont typeface="Arial" pitchFamily="34" charset="0"/>
              <a:buNone/>
              <a:defRPr/>
            </a:pPr>
            <a:r>
              <a:rPr lang="en-US" dirty="0" smtClean="0"/>
              <a:t>When recording data identifying a work, include as a minimum the elements listed below that are applicable and readily ascertainable.</a:t>
            </a:r>
          </a:p>
          <a:p>
            <a:pPr eaLnBrk="1" fontAlgn="auto" hangingPunct="1">
              <a:spcAft>
                <a:spcPts val="0"/>
              </a:spcAft>
              <a:buFont typeface="Arial" pitchFamily="34" charset="0"/>
              <a:buChar char="•"/>
              <a:defRPr/>
            </a:pPr>
            <a:r>
              <a:rPr lang="en-US" dirty="0" smtClean="0"/>
              <a:t>Preferred title for the work</a:t>
            </a:r>
          </a:p>
          <a:p>
            <a:pPr eaLnBrk="1" fontAlgn="auto" hangingPunct="1">
              <a:spcAft>
                <a:spcPts val="0"/>
              </a:spcAft>
              <a:buFont typeface="Arial" pitchFamily="34" charset="0"/>
              <a:buChar char="•"/>
              <a:defRPr/>
            </a:pPr>
            <a:r>
              <a:rPr lang="en-US" dirty="0" smtClean="0"/>
              <a:t>Identifier for the work	</a:t>
            </a:r>
          </a:p>
          <a:p>
            <a:pPr eaLnBrk="1" fontAlgn="auto" hangingPunct="1">
              <a:spcAft>
                <a:spcPts val="0"/>
              </a:spcAft>
              <a:buFont typeface="Arial" pitchFamily="34" charset="0"/>
              <a:buNone/>
              <a:defRPr/>
            </a:pPr>
            <a:r>
              <a:rPr lang="en-US" dirty="0" smtClean="0"/>
              <a:t>When the preferred title is recorded as part of the authorized access point representing the work, precede it, if appropriate, by the authorized access point representing the person, family, or corporate body responsible for the work, as specified in the instructions given under 6.27.1.</a:t>
            </a:r>
          </a:p>
          <a:p>
            <a:pPr eaLnBrk="1" fontAlgn="auto" hangingPunct="1">
              <a:spcAft>
                <a:spcPts val="0"/>
              </a:spcAft>
              <a:buFont typeface="Arial" pitchFamily="34" charset="0"/>
              <a:buNone/>
              <a:defRPr/>
            </a:pPr>
            <a:endParaRPr lang="en-US"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ScreenShot213.bmp"/>
          <p:cNvPicPr>
            <a:picLocks noChangeAspect="1"/>
          </p:cNvPicPr>
          <p:nvPr/>
        </p:nvPicPr>
        <p:blipFill>
          <a:blip r:embed="rId2" cstate="print"/>
          <a:srcRect/>
          <a:stretch>
            <a:fillRect/>
          </a:stretch>
        </p:blipFill>
        <p:spPr bwMode="auto">
          <a:xfrm>
            <a:off x="1874838" y="323850"/>
            <a:ext cx="5394325" cy="6210300"/>
          </a:xfrm>
          <a:prstGeom prst="rect">
            <a:avLst/>
          </a:prstGeom>
          <a:noFill/>
          <a:ln w="9525">
            <a:noFill/>
            <a:miter lim="800000"/>
            <a:headEnd/>
            <a:tailEnd/>
          </a:ln>
        </p:spPr>
      </p:pic>
      <p:sp>
        <p:nvSpPr>
          <p:cNvPr id="52227" name="TextBox 2"/>
          <p:cNvSpPr txBox="1">
            <a:spLocks noChangeArrowheads="1"/>
          </p:cNvSpPr>
          <p:nvPr/>
        </p:nvSpPr>
        <p:spPr bwMode="auto">
          <a:xfrm>
            <a:off x="304800" y="381000"/>
            <a:ext cx="1295400" cy="2032000"/>
          </a:xfrm>
          <a:prstGeom prst="rect">
            <a:avLst/>
          </a:prstGeom>
          <a:noFill/>
          <a:ln w="9525">
            <a:noFill/>
            <a:miter lim="800000"/>
            <a:headEnd/>
            <a:tailEnd/>
          </a:ln>
        </p:spPr>
        <p:txBody>
          <a:bodyPr>
            <a:spAutoFit/>
          </a:bodyPr>
          <a:lstStyle/>
          <a:p>
            <a:r>
              <a:rPr lang="en-US">
                <a:latin typeface="Calibri" pitchFamily="34" charset="0"/>
              </a:rPr>
              <a:t>Exercise 1 – Determine authorized access point for this work </a:t>
            </a:r>
          </a:p>
          <a:p>
            <a:endParaRPr lang="en-US">
              <a:latin typeface="Calibri"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ScreenShot214.bmp"/>
          <p:cNvPicPr>
            <a:picLocks noChangeAspect="1"/>
          </p:cNvPicPr>
          <p:nvPr/>
        </p:nvPicPr>
        <p:blipFill>
          <a:blip r:embed="rId2" cstate="print"/>
          <a:srcRect/>
          <a:stretch>
            <a:fillRect/>
          </a:stretch>
        </p:blipFill>
        <p:spPr bwMode="auto">
          <a:xfrm>
            <a:off x="1916113" y="334963"/>
            <a:ext cx="5311775" cy="61880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rtlCol="0">
            <a:normAutofit fontScale="90000"/>
          </a:bodyPr>
          <a:lstStyle/>
          <a:p>
            <a:pPr eaLnBrk="1" fontAlgn="auto" hangingPunct="1">
              <a:spcAft>
                <a:spcPts val="0"/>
              </a:spcAft>
              <a:defRPr/>
            </a:pPr>
            <a:r>
              <a:rPr lang="en-US" dirty="0" smtClean="0"/>
              <a:t>Info you’ve found</a:t>
            </a:r>
            <a:endParaRPr lang="en-US" dirty="0"/>
          </a:p>
        </p:txBody>
      </p:sp>
      <p:sp>
        <p:nvSpPr>
          <p:cNvPr id="3" name="Content Placeholder 2"/>
          <p:cNvSpPr>
            <a:spLocks noGrp="1"/>
          </p:cNvSpPr>
          <p:nvPr>
            <p:ph idx="1"/>
          </p:nvPr>
        </p:nvSpPr>
        <p:spPr>
          <a:xfrm>
            <a:off x="457200" y="1066800"/>
            <a:ext cx="8229600" cy="5562600"/>
          </a:xfrm>
        </p:spPr>
        <p:txBody>
          <a:bodyPr rtlCol="0">
            <a:normAutofit lnSpcReduction="10000"/>
          </a:bodyPr>
          <a:lstStyle/>
          <a:p>
            <a:pPr eaLnBrk="1" fontAlgn="auto" hangingPunct="1">
              <a:spcAft>
                <a:spcPts val="0"/>
              </a:spcAft>
              <a:buFont typeface="Arial" pitchFamily="34" charset="0"/>
              <a:buNone/>
              <a:defRPr/>
            </a:pPr>
            <a:r>
              <a:rPr lang="en-US" dirty="0" smtClean="0"/>
              <a:t>Results of a search of the NAF for the title </a:t>
            </a:r>
            <a:r>
              <a:rPr lang="en-US" i="1" dirty="0" smtClean="0"/>
              <a:t>Edge of the world</a:t>
            </a:r>
            <a:r>
              <a:rPr lang="en-US" dirty="0" smtClean="0"/>
              <a:t>:</a:t>
            </a:r>
          </a:p>
          <a:p>
            <a:pPr eaLnBrk="1" fontAlgn="auto" hangingPunct="1">
              <a:spcBef>
                <a:spcPts val="200"/>
              </a:spcBef>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sz="2400" dirty="0" smtClean="0">
                <a:cs typeface="Calibri" pitchFamily="34" charset="0"/>
              </a:rPr>
              <a:t>100 1_  </a:t>
            </a:r>
            <a:r>
              <a:rPr lang="en-US" sz="2400" dirty="0" err="1" smtClean="0">
                <a:cs typeface="Calibri" pitchFamily="34" charset="0"/>
              </a:rPr>
              <a:t>Anderman</a:t>
            </a:r>
            <a:r>
              <a:rPr lang="en-US" sz="2400" dirty="0" smtClean="0">
                <a:cs typeface="Calibri" pitchFamily="34" charset="0"/>
              </a:rPr>
              <a:t>, </a:t>
            </a:r>
            <a:r>
              <a:rPr lang="en-US" sz="2400" dirty="0" err="1" smtClean="0">
                <a:cs typeface="Calibri" pitchFamily="34" charset="0"/>
              </a:rPr>
              <a:t>Janusz</a:t>
            </a:r>
            <a:r>
              <a:rPr lang="en-US" sz="2400" dirty="0" smtClean="0">
                <a:cs typeface="Calibri" pitchFamily="34" charset="0"/>
              </a:rPr>
              <a:t>, $d 1949- $t </a:t>
            </a:r>
            <a:r>
              <a:rPr lang="en-US" sz="2400" dirty="0" err="1" smtClean="0">
                <a:cs typeface="Calibri" pitchFamily="34" charset="0"/>
              </a:rPr>
              <a:t>Kraj</a:t>
            </a:r>
            <a:r>
              <a:rPr lang="en-US" sz="2400" dirty="0" smtClean="0">
                <a:cs typeface="Calibri" pitchFamily="34" charset="0"/>
              </a:rPr>
              <a:t> </a:t>
            </a:r>
            <a:r>
              <a:rPr lang="vi-VN" sz="2400" dirty="0" smtClean="0">
                <a:latin typeface="Calibri" pitchFamily="34" charset="0"/>
                <a:cs typeface="Calibri" pitchFamily="34" charset="0"/>
              </a:rPr>
              <a:t>świata. </a:t>
            </a:r>
            <a:r>
              <a:rPr lang="en-US" sz="2400" dirty="0" smtClean="0">
                <a:cs typeface="Calibri" pitchFamily="34" charset="0"/>
              </a:rPr>
              <a:t>$l English</a:t>
            </a:r>
          </a:p>
          <a:p>
            <a:pPr eaLnBrk="1" fontAlgn="auto" hangingPunct="1">
              <a:spcAft>
                <a:spcPts val="0"/>
              </a:spcAft>
              <a:buFont typeface="Arial" pitchFamily="34" charset="0"/>
              <a:buNone/>
              <a:defRPr/>
            </a:pPr>
            <a:r>
              <a:rPr lang="en-US" sz="2400" dirty="0" smtClean="0">
                <a:cs typeface="Calibri" pitchFamily="34" charset="0"/>
              </a:rPr>
              <a:t>400 1_  </a:t>
            </a:r>
            <a:r>
              <a:rPr lang="en-US" sz="2400" dirty="0" err="1" smtClean="0">
                <a:cs typeface="Calibri" pitchFamily="34" charset="0"/>
              </a:rPr>
              <a:t>Anderman</a:t>
            </a:r>
            <a:r>
              <a:rPr lang="en-US" sz="2400" dirty="0" smtClean="0">
                <a:cs typeface="Calibri" pitchFamily="34" charset="0"/>
              </a:rPr>
              <a:t>, </a:t>
            </a:r>
            <a:r>
              <a:rPr lang="en-US" sz="2400" dirty="0" err="1" smtClean="0">
                <a:cs typeface="Calibri" pitchFamily="34" charset="0"/>
              </a:rPr>
              <a:t>Janusz</a:t>
            </a:r>
            <a:r>
              <a:rPr lang="en-US" sz="2400" dirty="0" smtClean="0">
                <a:cs typeface="Calibri" pitchFamily="34" charset="0"/>
              </a:rPr>
              <a:t>, $d 1949- $t Edge of the world</a:t>
            </a:r>
          </a:p>
          <a:p>
            <a:pPr eaLnBrk="1" fontAlgn="auto" hangingPunct="1">
              <a:spcAft>
                <a:spcPts val="0"/>
              </a:spcAft>
              <a:buFont typeface="Arial" pitchFamily="34" charset="0"/>
              <a:buNone/>
              <a:defRPr/>
            </a:pPr>
            <a:endParaRPr lang="en-US" sz="2400" dirty="0" smtClean="0">
              <a:cs typeface="Calibri" pitchFamily="34" charset="0"/>
            </a:endParaRPr>
          </a:p>
          <a:p>
            <a:pPr eaLnBrk="1" fontAlgn="auto" hangingPunct="1">
              <a:spcAft>
                <a:spcPts val="0"/>
              </a:spcAft>
              <a:buFont typeface="Arial" pitchFamily="34" charset="0"/>
              <a:buNone/>
              <a:defRPr/>
            </a:pPr>
            <a:r>
              <a:rPr lang="en-US" sz="2400" dirty="0" smtClean="0">
                <a:cs typeface="Calibri" pitchFamily="34" charset="0"/>
              </a:rPr>
              <a:t>100 1_  Childs, Barney. $t Edge of the world</a:t>
            </a:r>
          </a:p>
          <a:p>
            <a:pPr eaLnBrk="1" fontAlgn="auto" hangingPunct="1">
              <a:spcAft>
                <a:spcPts val="0"/>
              </a:spcAft>
              <a:buFont typeface="Arial" pitchFamily="34" charset="0"/>
              <a:buNone/>
              <a:defRPr/>
            </a:pPr>
            <a:endParaRPr lang="en-US" sz="2400" dirty="0" smtClean="0">
              <a:cs typeface="Calibri" pitchFamily="34" charset="0"/>
            </a:endParaRPr>
          </a:p>
          <a:p>
            <a:pPr eaLnBrk="1" fontAlgn="auto" hangingPunct="1">
              <a:spcAft>
                <a:spcPts val="0"/>
              </a:spcAft>
              <a:buFont typeface="Arial" pitchFamily="34" charset="0"/>
              <a:buNone/>
              <a:defRPr/>
            </a:pPr>
            <a:r>
              <a:rPr lang="en-US" sz="2400" dirty="0" smtClean="0">
                <a:cs typeface="Calibri" pitchFamily="34" charset="0"/>
              </a:rPr>
              <a:t>100 1_  Powell, Michael, $d 1905-1990. $t 200,000 feet on </a:t>
            </a:r>
            <a:r>
              <a:rPr lang="en-US" sz="2400" dirty="0" err="1" smtClean="0">
                <a:cs typeface="Calibri" pitchFamily="34" charset="0"/>
              </a:rPr>
              <a:t>Foula</a:t>
            </a:r>
            <a:endParaRPr lang="en-US" sz="2400" dirty="0" smtClean="0">
              <a:cs typeface="Calibri" pitchFamily="34" charset="0"/>
            </a:endParaRPr>
          </a:p>
          <a:p>
            <a:pPr eaLnBrk="1" fontAlgn="auto" hangingPunct="1">
              <a:spcAft>
                <a:spcPts val="0"/>
              </a:spcAft>
              <a:buFont typeface="Arial" pitchFamily="34" charset="0"/>
              <a:buNone/>
              <a:defRPr/>
            </a:pPr>
            <a:r>
              <a:rPr lang="en-US" sz="2400" dirty="0" smtClean="0">
                <a:cs typeface="Calibri" pitchFamily="34" charset="0"/>
              </a:rPr>
              <a:t>400 1_  Powell, Michael, $d 1905-1990. $t Edge of the world</a:t>
            </a:r>
          </a:p>
          <a:p>
            <a:pPr eaLnBrk="1" fontAlgn="auto" hangingPunct="1">
              <a:spcAft>
                <a:spcPts val="0"/>
              </a:spcAft>
              <a:buFont typeface="Arial" pitchFamily="34" charset="0"/>
              <a:buNone/>
              <a:defRPr/>
            </a:pPr>
            <a:endParaRPr lang="en-US" sz="2400" dirty="0" smtClean="0">
              <a:cs typeface="Calibri" pitchFamily="34" charset="0"/>
            </a:endParaRPr>
          </a:p>
          <a:p>
            <a:pPr eaLnBrk="1" fontAlgn="auto" hangingPunct="1">
              <a:spcAft>
                <a:spcPts val="0"/>
              </a:spcAft>
              <a:buFont typeface="Arial" pitchFamily="34" charset="0"/>
              <a:buNone/>
              <a:defRPr/>
            </a:pPr>
            <a:r>
              <a:rPr lang="en-US" sz="2400" dirty="0" smtClean="0">
                <a:cs typeface="Calibri" pitchFamily="34" charset="0"/>
              </a:rPr>
              <a:t>130 _0  Edge of the world (Motion picture)</a:t>
            </a:r>
          </a:p>
          <a:p>
            <a:pPr eaLnBrk="1" fontAlgn="auto" hangingPunct="1">
              <a:spcAft>
                <a:spcPts val="0"/>
              </a:spcAft>
              <a:buFont typeface="Arial" pitchFamily="34" charset="0"/>
              <a:buNone/>
              <a:defRPr/>
            </a:pPr>
            <a:r>
              <a:rPr lang="en-US" sz="2400" dirty="0" smtClean="0">
                <a:cs typeface="Calibri" pitchFamily="34" charset="0"/>
              </a:rPr>
              <a:t>			</a:t>
            </a:r>
            <a:r>
              <a:rPr lang="en-US" sz="1800" i="1" dirty="0" smtClean="0">
                <a:solidFill>
                  <a:schemeClr val="accent6">
                    <a:lumMod val="75000"/>
                  </a:schemeClr>
                </a:solidFill>
                <a:cs typeface="Calibri" pitchFamily="34" charset="0"/>
              </a:rPr>
              <a:t>SEE AUTHORITY RECORD ON NEXT PAGE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ScreenShot224.bmp"/>
          <p:cNvPicPr>
            <a:picLocks noChangeAspect="1"/>
          </p:cNvPicPr>
          <p:nvPr/>
        </p:nvPicPr>
        <p:blipFill>
          <a:blip r:embed="rId2" cstate="print"/>
          <a:srcRect/>
          <a:stretch>
            <a:fillRect/>
          </a:stretch>
        </p:blipFill>
        <p:spPr bwMode="auto">
          <a:xfrm>
            <a:off x="0" y="322263"/>
            <a:ext cx="9144000" cy="621347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t>More info you’ve found</a:t>
            </a:r>
          </a:p>
        </p:txBody>
      </p:sp>
      <p:sp>
        <p:nvSpPr>
          <p:cNvPr id="3" name="Content Placeholder 2"/>
          <p:cNvSpPr>
            <a:spLocks noGrp="1"/>
          </p:cNvSpPr>
          <p:nvPr>
            <p:ph idx="1"/>
          </p:nvPr>
        </p:nvSpPr>
        <p:spPr>
          <a:xfrm>
            <a:off x="304800" y="1600200"/>
            <a:ext cx="8534400" cy="4724400"/>
          </a:xfrm>
        </p:spPr>
        <p:txBody>
          <a:bodyPr rtlCol="0">
            <a:normAutofit/>
          </a:bodyPr>
          <a:lstStyle/>
          <a:p>
            <a:pPr eaLnBrk="1" fontAlgn="auto" hangingPunct="1">
              <a:spcBef>
                <a:spcPts val="0"/>
              </a:spcBef>
              <a:spcAft>
                <a:spcPts val="0"/>
              </a:spcAft>
              <a:buFont typeface="Arial" pitchFamily="34" charset="0"/>
              <a:buNone/>
              <a:defRPr/>
            </a:pPr>
            <a:r>
              <a:rPr lang="en-US" dirty="0" smtClean="0"/>
              <a:t>Results of </a:t>
            </a:r>
            <a:r>
              <a:rPr lang="en-US" dirty="0" err="1" smtClean="0"/>
              <a:t>IMDb</a:t>
            </a:r>
            <a:r>
              <a:rPr lang="en-US" dirty="0" smtClean="0"/>
              <a:t> search for </a:t>
            </a:r>
            <a:r>
              <a:rPr lang="en-US" i="1" dirty="0" smtClean="0"/>
              <a:t>Edge of the world</a:t>
            </a:r>
            <a:r>
              <a:rPr lang="en-US" dirty="0" smtClean="0"/>
              <a:t>:</a:t>
            </a:r>
          </a:p>
          <a:p>
            <a:pPr eaLnBrk="1" fontAlgn="auto" hangingPunct="1">
              <a:spcAft>
                <a:spcPts val="0"/>
              </a:spcAft>
              <a:buFont typeface="Arial" pitchFamily="34" charset="0"/>
              <a:buNone/>
              <a:defRPr/>
            </a:pPr>
            <a:endParaRPr lang="en-US" dirty="0" smtClean="0"/>
          </a:p>
          <a:p>
            <a:pPr eaLnBrk="1" fontAlgn="auto" hangingPunct="1">
              <a:spcBef>
                <a:spcPts val="0"/>
              </a:spcBef>
              <a:spcAft>
                <a:spcPts val="0"/>
              </a:spcAft>
              <a:buFont typeface="Arial" pitchFamily="34" charset="0"/>
              <a:buNone/>
              <a:defRPr/>
            </a:pPr>
            <a:r>
              <a:rPr lang="en-US" dirty="0" smtClean="0"/>
              <a:t>The Edge of the World (1937)</a:t>
            </a:r>
          </a:p>
          <a:p>
            <a:pPr eaLnBrk="1" fontAlgn="auto" hangingPunct="1">
              <a:spcAft>
                <a:spcPts val="0"/>
              </a:spcAft>
              <a:buFont typeface="Arial" pitchFamily="34" charset="0"/>
              <a:buNone/>
              <a:defRPr/>
            </a:pPr>
            <a:r>
              <a:rPr lang="en-US" dirty="0" smtClean="0"/>
              <a:t>The Edge of the World (2005)</a:t>
            </a:r>
          </a:p>
          <a:p>
            <a:pPr eaLnBrk="1" fontAlgn="auto" hangingPunct="1">
              <a:spcAft>
                <a:spcPts val="0"/>
              </a:spcAft>
              <a:buFont typeface="Arial" pitchFamily="34" charset="0"/>
              <a:buNone/>
              <a:defRPr/>
            </a:pPr>
            <a:r>
              <a:rPr lang="en-US" dirty="0" smtClean="0"/>
              <a:t>The Edge of the World (2009)</a:t>
            </a:r>
          </a:p>
          <a:p>
            <a:pPr eaLnBrk="1" fontAlgn="auto" hangingPunct="1">
              <a:spcAft>
                <a:spcPts val="0"/>
              </a:spcAft>
              <a:buFont typeface="Arial" pitchFamily="34" charset="0"/>
              <a:buNone/>
              <a:defRPr/>
            </a:pPr>
            <a:r>
              <a:rPr lang="en-US" dirty="0" smtClean="0"/>
              <a:t>The Edge of the World: BC’s Early Years (2010)</a:t>
            </a:r>
          </a:p>
          <a:p>
            <a:pPr eaLnBrk="1" fontAlgn="auto" hangingPunct="1">
              <a:spcAft>
                <a:spcPts val="0"/>
              </a:spcAft>
              <a:buFont typeface="Arial" pitchFamily="34" charset="0"/>
              <a:buNone/>
              <a:defRPr/>
            </a:pPr>
            <a:r>
              <a:rPr lang="en-US" dirty="0" smtClean="0"/>
              <a:t>Edge of the World (2011)   </a:t>
            </a:r>
            <a:r>
              <a:rPr lang="en-US" sz="2000" dirty="0" smtClean="0">
                <a:solidFill>
                  <a:schemeClr val="accent6">
                    <a:lumMod val="75000"/>
                  </a:schemeClr>
                </a:solidFill>
              </a:rPr>
              <a:t>SEE SCREENSHOT FROM </a:t>
            </a:r>
            <a:r>
              <a:rPr lang="en-US" sz="2000" dirty="0" err="1" smtClean="0">
                <a:solidFill>
                  <a:schemeClr val="accent6">
                    <a:lumMod val="75000"/>
                  </a:schemeClr>
                </a:solidFill>
              </a:rPr>
              <a:t>IMDb</a:t>
            </a:r>
            <a:endParaRPr lang="en-US" sz="2000" dirty="0" smtClean="0">
              <a:solidFill>
                <a:schemeClr val="accent6">
                  <a:lumMod val="75000"/>
                </a:schemeClr>
              </a:solidFill>
            </a:endParaRPr>
          </a:p>
          <a:p>
            <a:pPr eaLnBrk="1" fontAlgn="auto" hangingPunct="1">
              <a:spcAft>
                <a:spcPts val="0"/>
              </a:spcAft>
              <a:buFont typeface="Arial" pitchFamily="34" charset="0"/>
              <a:buNone/>
              <a:defRPr/>
            </a:pPr>
            <a:r>
              <a:rPr lang="en-US" dirty="0" smtClean="0"/>
              <a:t>The Edge of the World (2011) </a:t>
            </a:r>
            <a:r>
              <a:rPr lang="en-US" sz="2000" dirty="0" smtClean="0">
                <a:solidFill>
                  <a:schemeClr val="accent6">
                    <a:lumMod val="75000"/>
                  </a:schemeClr>
                </a:solidFill>
              </a:rPr>
              <a:t>SEE SCREENSHOT FROM </a:t>
            </a:r>
            <a:r>
              <a:rPr lang="en-US" sz="2000" dirty="0" err="1" smtClean="0">
                <a:solidFill>
                  <a:schemeClr val="accent6">
                    <a:lumMod val="75000"/>
                  </a:schemeClr>
                </a:solidFill>
              </a:rPr>
              <a:t>IMDb</a:t>
            </a:r>
            <a:endParaRPr lang="en-US" sz="2000" dirty="0" smtClean="0"/>
          </a:p>
          <a:p>
            <a:pPr eaLnBrk="1" fontAlgn="auto" hangingPunct="1">
              <a:spcAft>
                <a:spcPts val="0"/>
              </a:spcAft>
              <a:buFont typeface="Arial" pitchFamily="34" charset="0"/>
              <a:buNone/>
              <a:defRPr/>
            </a:pPr>
            <a:endParaRPr lang="en-US" i="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ScreenShot219.bmp"/>
          <p:cNvPicPr>
            <a:picLocks noChangeAspect="1"/>
          </p:cNvPicPr>
          <p:nvPr/>
        </p:nvPicPr>
        <p:blipFill>
          <a:blip r:embed="rId2" cstate="print"/>
          <a:srcRect/>
          <a:stretch>
            <a:fillRect/>
          </a:stretch>
        </p:blipFill>
        <p:spPr bwMode="auto">
          <a:xfrm>
            <a:off x="457200" y="57150"/>
            <a:ext cx="8355013" cy="68008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ScreenShot221.bmp"/>
          <p:cNvPicPr>
            <a:picLocks noChangeAspect="1"/>
          </p:cNvPicPr>
          <p:nvPr/>
        </p:nvPicPr>
        <p:blipFill>
          <a:blip r:embed="rId2" cstate="print"/>
          <a:srcRect/>
          <a:stretch>
            <a:fillRect/>
          </a:stretch>
        </p:blipFill>
        <p:spPr bwMode="auto">
          <a:xfrm>
            <a:off x="457200" y="66675"/>
            <a:ext cx="8355013" cy="679132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ScreenShot215.bmp"/>
          <p:cNvPicPr>
            <a:picLocks noChangeAspect="1"/>
          </p:cNvPicPr>
          <p:nvPr/>
        </p:nvPicPr>
        <p:blipFill>
          <a:blip r:embed="rId2" cstate="print"/>
          <a:srcRect/>
          <a:stretch>
            <a:fillRect/>
          </a:stretch>
        </p:blipFill>
        <p:spPr bwMode="auto">
          <a:xfrm>
            <a:off x="1981200" y="228600"/>
            <a:ext cx="5705475" cy="6524625"/>
          </a:xfrm>
          <a:prstGeom prst="rect">
            <a:avLst/>
          </a:prstGeom>
          <a:noFill/>
          <a:ln w="9525">
            <a:noFill/>
            <a:miter lim="800000"/>
            <a:headEnd/>
            <a:tailEnd/>
          </a:ln>
        </p:spPr>
      </p:pic>
      <p:sp>
        <p:nvSpPr>
          <p:cNvPr id="59395" name="TextBox 2"/>
          <p:cNvSpPr txBox="1">
            <a:spLocks noChangeArrowheads="1"/>
          </p:cNvSpPr>
          <p:nvPr/>
        </p:nvSpPr>
        <p:spPr bwMode="auto">
          <a:xfrm>
            <a:off x="304800" y="381000"/>
            <a:ext cx="1295400" cy="2308225"/>
          </a:xfrm>
          <a:prstGeom prst="rect">
            <a:avLst/>
          </a:prstGeom>
          <a:noFill/>
          <a:ln w="9525">
            <a:noFill/>
            <a:miter lim="800000"/>
            <a:headEnd/>
            <a:tailEnd/>
          </a:ln>
        </p:spPr>
        <p:txBody>
          <a:bodyPr>
            <a:spAutoFit/>
          </a:bodyPr>
          <a:lstStyle/>
          <a:p>
            <a:r>
              <a:rPr lang="en-US">
                <a:latin typeface="Calibri" pitchFamily="34" charset="0"/>
              </a:rPr>
              <a:t>Exercise 2 – Determine authorized access point for this resource </a:t>
            </a:r>
          </a:p>
          <a:p>
            <a:endParaRPr lang="en-US">
              <a:latin typeface="Calibri"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ScreenShot216.bmp"/>
          <p:cNvPicPr>
            <a:picLocks noChangeAspect="1"/>
          </p:cNvPicPr>
          <p:nvPr/>
        </p:nvPicPr>
        <p:blipFill>
          <a:blip r:embed="rId2" cstate="print"/>
          <a:srcRect/>
          <a:stretch>
            <a:fillRect/>
          </a:stretch>
        </p:blipFill>
        <p:spPr bwMode="auto">
          <a:xfrm>
            <a:off x="1981200" y="152400"/>
            <a:ext cx="5689600" cy="655796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ScreenShot217.bmp"/>
          <p:cNvPicPr>
            <a:picLocks noChangeAspect="1"/>
          </p:cNvPicPr>
          <p:nvPr/>
        </p:nvPicPr>
        <p:blipFill>
          <a:blip r:embed="rId2" cstate="print"/>
          <a:srcRect/>
          <a:stretch>
            <a:fillRect/>
          </a:stretch>
        </p:blipFill>
        <p:spPr bwMode="auto">
          <a:xfrm>
            <a:off x="1981200" y="228600"/>
            <a:ext cx="5605463" cy="64833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Work Core Elements</a:t>
            </a:r>
          </a:p>
        </p:txBody>
      </p:sp>
      <p:sp>
        <p:nvSpPr>
          <p:cNvPr id="3" name="Content Placeholder 2"/>
          <p:cNvSpPr>
            <a:spLocks noGrp="1"/>
          </p:cNvSpPr>
          <p:nvPr>
            <p:ph idx="1"/>
          </p:nvPr>
        </p:nvSpPr>
        <p:spPr>
          <a:xfrm>
            <a:off x="228600" y="1600200"/>
            <a:ext cx="8686800" cy="4525963"/>
          </a:xfrm>
        </p:spPr>
        <p:txBody>
          <a:bodyPr rtlCol="0">
            <a:normAutofit fontScale="85000" lnSpcReduction="20000"/>
          </a:bodyPr>
          <a:lstStyle/>
          <a:p>
            <a:pPr eaLnBrk="1" fontAlgn="auto" hangingPunct="1">
              <a:spcAft>
                <a:spcPts val="0"/>
              </a:spcAft>
              <a:buFont typeface="Arial" pitchFamily="34" charset="0"/>
              <a:buNone/>
              <a:defRPr/>
            </a:pPr>
            <a:r>
              <a:rPr lang="en-US" dirty="0" smtClean="0"/>
              <a:t>If the preferred title for a work is the same as or similar to a title for a different work, or to a name for a person, family, or corporate body, record as many of the additional identifying elements listed below as necessary to differentiate them. Record the elements either as additions to the access point representing the work, as separate elements, or as both.</a:t>
            </a:r>
          </a:p>
          <a:p>
            <a:pPr eaLnBrk="1" fontAlgn="auto" hangingPunct="1">
              <a:spcAft>
                <a:spcPts val="0"/>
              </a:spcAft>
              <a:buFont typeface="Arial" pitchFamily="34" charset="0"/>
              <a:buChar char="•"/>
              <a:defRPr/>
            </a:pPr>
            <a:r>
              <a:rPr lang="en-US" dirty="0" smtClean="0"/>
              <a:t>Form of work	</a:t>
            </a:r>
            <a:r>
              <a:rPr lang="en-US" sz="2700" dirty="0" smtClean="0">
                <a:solidFill>
                  <a:srgbClr val="C00000"/>
                </a:solidFill>
              </a:rPr>
              <a:t>MARC Bibliographic/Authority 380</a:t>
            </a:r>
          </a:p>
          <a:p>
            <a:pPr eaLnBrk="1" fontAlgn="auto" hangingPunct="1">
              <a:spcAft>
                <a:spcPts val="0"/>
              </a:spcAft>
              <a:buFont typeface="Arial" pitchFamily="34" charset="0"/>
              <a:buChar char="•"/>
              <a:defRPr/>
            </a:pPr>
            <a:r>
              <a:rPr lang="en-US" dirty="0" smtClean="0"/>
              <a:t>Date of work	</a:t>
            </a:r>
            <a:r>
              <a:rPr lang="en-US" sz="2700" dirty="0" smtClean="0">
                <a:solidFill>
                  <a:srgbClr val="C00000"/>
                </a:solidFill>
              </a:rPr>
              <a:t>MARC Bibliographic/Authority 046 $k $l</a:t>
            </a:r>
          </a:p>
          <a:p>
            <a:pPr eaLnBrk="1" fontAlgn="auto" hangingPunct="1">
              <a:spcAft>
                <a:spcPts val="0"/>
              </a:spcAft>
              <a:buFont typeface="Arial" pitchFamily="34" charset="0"/>
              <a:buChar char="•"/>
              <a:defRPr/>
            </a:pPr>
            <a:r>
              <a:rPr lang="en-US" dirty="0" smtClean="0"/>
              <a:t>Place of origin of the work 	</a:t>
            </a:r>
            <a:r>
              <a:rPr lang="en-US" sz="2700" dirty="0" smtClean="0">
                <a:solidFill>
                  <a:srgbClr val="C00000"/>
                </a:solidFill>
              </a:rPr>
              <a:t>MARC Authority 370 $g</a:t>
            </a:r>
          </a:p>
          <a:p>
            <a:pPr eaLnBrk="1" fontAlgn="auto" hangingPunct="1">
              <a:spcAft>
                <a:spcPts val="0"/>
              </a:spcAft>
              <a:buFont typeface="Arial" pitchFamily="34" charset="0"/>
              <a:buChar char="•"/>
              <a:defRPr/>
            </a:pPr>
            <a:r>
              <a:rPr lang="en-US" dirty="0" smtClean="0"/>
              <a:t>Other distinguishing characteristic of the work   					</a:t>
            </a:r>
            <a:r>
              <a:rPr lang="en-US" sz="2700" dirty="0" smtClean="0">
                <a:solidFill>
                  <a:srgbClr val="C00000"/>
                </a:solidFill>
              </a:rPr>
              <a:t>MARC Bibliographic/Authority 381</a:t>
            </a:r>
          </a:p>
          <a:p>
            <a:pPr eaLnBrk="1" fontAlgn="auto" hangingPunct="1">
              <a:spcAft>
                <a:spcPts val="0"/>
              </a:spcAft>
              <a:buFont typeface="Arial" pitchFamily="34" charset="0"/>
              <a:buNone/>
              <a:defRPr/>
            </a:pP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ScreenShot218.bmp"/>
          <p:cNvPicPr>
            <a:picLocks noChangeAspect="1"/>
          </p:cNvPicPr>
          <p:nvPr/>
        </p:nvPicPr>
        <p:blipFill>
          <a:blip r:embed="rId2" cstate="print"/>
          <a:srcRect/>
          <a:stretch>
            <a:fillRect/>
          </a:stretch>
        </p:blipFill>
        <p:spPr bwMode="auto">
          <a:xfrm>
            <a:off x="1981200" y="228600"/>
            <a:ext cx="5697538" cy="650875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image0001.jpg"/>
          <p:cNvPicPr>
            <a:picLocks noChangeAspect="1"/>
          </p:cNvPicPr>
          <p:nvPr/>
        </p:nvPicPr>
        <p:blipFill>
          <a:blip r:embed="rId2" cstate="print"/>
          <a:srcRect/>
          <a:stretch>
            <a:fillRect/>
          </a:stretch>
        </p:blipFill>
        <p:spPr bwMode="auto">
          <a:xfrm>
            <a:off x="2368550" y="1179513"/>
            <a:ext cx="4406900" cy="4498975"/>
          </a:xfrm>
          <a:prstGeom prst="rect">
            <a:avLst/>
          </a:prstGeom>
          <a:noFill/>
          <a:ln w="9525">
            <a:noFill/>
            <a:miter lim="800000"/>
            <a:headEnd/>
            <a:tailEnd/>
          </a:ln>
        </p:spPr>
      </p:pic>
      <p:sp>
        <p:nvSpPr>
          <p:cNvPr id="63491" name="TextBox 2"/>
          <p:cNvSpPr txBox="1">
            <a:spLocks noChangeArrowheads="1"/>
          </p:cNvSpPr>
          <p:nvPr/>
        </p:nvSpPr>
        <p:spPr bwMode="auto">
          <a:xfrm>
            <a:off x="304800" y="381000"/>
            <a:ext cx="1295400" cy="2862263"/>
          </a:xfrm>
          <a:prstGeom prst="rect">
            <a:avLst/>
          </a:prstGeom>
          <a:noFill/>
          <a:ln w="9525">
            <a:noFill/>
            <a:miter lim="800000"/>
            <a:headEnd/>
            <a:tailEnd/>
          </a:ln>
        </p:spPr>
        <p:txBody>
          <a:bodyPr>
            <a:spAutoFit/>
          </a:bodyPr>
          <a:lstStyle/>
          <a:p>
            <a:r>
              <a:rPr lang="en-US">
                <a:latin typeface="Calibri" pitchFamily="34" charset="0"/>
              </a:rPr>
              <a:t>Exercise 3 – Determine the authorized access point(s) for expressions of this resource </a:t>
            </a:r>
          </a:p>
          <a:p>
            <a:endParaRPr lang="en-US">
              <a:latin typeface="Calibri"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covershut.com/covers/Battle-Los-Angeles-2011-Wide-Screen-Front-Cover-54812.jpg"/>
          <p:cNvPicPr>
            <a:picLocks noChangeAspect="1" noChangeArrowheads="1"/>
          </p:cNvPicPr>
          <p:nvPr/>
        </p:nvPicPr>
        <p:blipFill>
          <a:blip r:embed="rId2" cstate="print"/>
          <a:srcRect/>
          <a:stretch>
            <a:fillRect/>
          </a:stretch>
        </p:blipFill>
        <p:spPr bwMode="auto">
          <a:xfrm>
            <a:off x="457200" y="762000"/>
            <a:ext cx="8243888" cy="54864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image0000.jpg"/>
          <p:cNvPicPr>
            <a:picLocks noChangeAspect="1"/>
          </p:cNvPicPr>
          <p:nvPr/>
        </p:nvPicPr>
        <p:blipFill>
          <a:blip r:embed="rId2" cstate="print"/>
          <a:srcRect/>
          <a:stretch>
            <a:fillRect/>
          </a:stretch>
        </p:blipFill>
        <p:spPr bwMode="auto">
          <a:xfrm>
            <a:off x="914400" y="228600"/>
            <a:ext cx="4443413" cy="6473825"/>
          </a:xfrm>
          <a:prstGeom prst="rect">
            <a:avLst/>
          </a:prstGeom>
          <a:noFill/>
          <a:ln w="9525">
            <a:noFill/>
            <a:miter lim="800000"/>
            <a:headEnd/>
            <a:tailEnd/>
          </a:ln>
        </p:spPr>
      </p:pic>
      <p:sp>
        <p:nvSpPr>
          <p:cNvPr id="3" name="TextBox 2"/>
          <p:cNvSpPr txBox="1"/>
          <p:nvPr/>
        </p:nvSpPr>
        <p:spPr>
          <a:xfrm>
            <a:off x="5867400" y="1600200"/>
            <a:ext cx="2971800" cy="3140075"/>
          </a:xfrm>
          <a:prstGeom prst="rect">
            <a:avLst/>
          </a:prstGeom>
          <a:noFill/>
          <a:ln w="22225">
            <a:solidFill>
              <a:schemeClr val="bg2">
                <a:lumMod val="25000"/>
              </a:schemeClr>
            </a:solidFill>
          </a:ln>
        </p:spPr>
        <p:txBody>
          <a:bodyPr>
            <a:spAutoFit/>
          </a:bodyPr>
          <a:lstStyle/>
          <a:p>
            <a:pPr fontAlgn="auto">
              <a:spcBef>
                <a:spcPts val="0"/>
              </a:spcBef>
              <a:spcAft>
                <a:spcPts val="0"/>
              </a:spcAft>
              <a:defRPr/>
            </a:pPr>
            <a:r>
              <a:rPr lang="en-US" b="1" dirty="0">
                <a:latin typeface="+mn-lt"/>
                <a:cs typeface="+mn-cs"/>
              </a:rPr>
              <a:t>LANGUAGES:</a:t>
            </a:r>
            <a:r>
              <a:rPr lang="en-US" dirty="0">
                <a:latin typeface="+mn-lt"/>
                <a:cs typeface="+mn-cs"/>
              </a:rPr>
              <a:t> ENGLISH, FRENCH (</a:t>
            </a:r>
            <a:r>
              <a:rPr lang="en-US" dirty="0" err="1">
                <a:latin typeface="+mn-lt"/>
                <a:cs typeface="+mn-cs"/>
              </a:rPr>
              <a:t>Doublé</a:t>
            </a:r>
            <a:r>
              <a:rPr lang="en-US" dirty="0">
                <a:latin typeface="+mn-lt"/>
                <a:cs typeface="+mn-cs"/>
              </a:rPr>
              <a:t> au Québec), SPANISH, THAI 5.1 Dolby Digital, ENGLISH - Audio Description Track Dolby Surround</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b="1" dirty="0">
                <a:latin typeface="+mn-lt"/>
                <a:cs typeface="+mn-cs"/>
              </a:rPr>
              <a:t>SUBTITLES:</a:t>
            </a:r>
            <a:r>
              <a:rPr lang="en-US" dirty="0">
                <a:latin typeface="+mn-lt"/>
                <a:cs typeface="+mn-cs"/>
              </a:rPr>
              <a:t> ENGLISH, ENGLISH SDH, FRENCH, SPANISH, CHINESE, KOREAN, THAI</a:t>
            </a:r>
          </a:p>
        </p:txBody>
      </p:sp>
      <p:cxnSp>
        <p:nvCxnSpPr>
          <p:cNvPr id="5" name="Straight Arrow Connector 4"/>
          <p:cNvCxnSpPr/>
          <p:nvPr/>
        </p:nvCxnSpPr>
        <p:spPr>
          <a:xfrm flipV="1">
            <a:off x="5410200" y="4724400"/>
            <a:ext cx="1371600" cy="914400"/>
          </a:xfrm>
          <a:prstGeom prst="straightConnector1">
            <a:avLst/>
          </a:prstGeom>
          <a:ln w="22225">
            <a:solidFill>
              <a:schemeClr val="bg2">
                <a:lumMod val="2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ScreenShot332.bmp"/>
          <p:cNvPicPr>
            <a:picLocks noChangeAspect="1"/>
          </p:cNvPicPr>
          <p:nvPr/>
        </p:nvPicPr>
        <p:blipFill>
          <a:blip r:embed="rId2" cstate="print"/>
          <a:srcRect/>
          <a:stretch>
            <a:fillRect/>
          </a:stretch>
        </p:blipFill>
        <p:spPr bwMode="auto">
          <a:xfrm>
            <a:off x="0" y="2438400"/>
            <a:ext cx="9144000" cy="4195763"/>
          </a:xfrm>
          <a:prstGeom prst="rect">
            <a:avLst/>
          </a:prstGeom>
          <a:noFill/>
          <a:ln w="9525">
            <a:noFill/>
            <a:miter lim="800000"/>
            <a:headEnd/>
            <a:tailEnd/>
          </a:ln>
        </p:spPr>
      </p:pic>
      <p:pic>
        <p:nvPicPr>
          <p:cNvPr id="66563" name="Picture 2" descr="ScreenShot333.bmp"/>
          <p:cNvPicPr>
            <a:picLocks noChangeAspect="1"/>
          </p:cNvPicPr>
          <p:nvPr/>
        </p:nvPicPr>
        <p:blipFill>
          <a:blip r:embed="rId3" cstate="print"/>
          <a:srcRect/>
          <a:stretch>
            <a:fillRect/>
          </a:stretch>
        </p:blipFill>
        <p:spPr bwMode="auto">
          <a:xfrm>
            <a:off x="0" y="152400"/>
            <a:ext cx="9144000" cy="2341563"/>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533400" y="304800"/>
            <a:ext cx="2057400" cy="1754188"/>
          </a:xfrm>
          <a:prstGeom prst="rect">
            <a:avLst/>
          </a:prstGeom>
          <a:noFill/>
          <a:ln w="9525">
            <a:noFill/>
            <a:miter lim="800000"/>
            <a:headEnd/>
            <a:tailEnd/>
          </a:ln>
        </p:spPr>
        <p:txBody>
          <a:bodyPr>
            <a:spAutoFit/>
          </a:bodyPr>
          <a:lstStyle/>
          <a:p>
            <a:r>
              <a:rPr lang="en-US">
                <a:latin typeface="Calibri" pitchFamily="34" charset="0"/>
              </a:rPr>
              <a:t>Exercise 4a – Determine the authorized access point for the part of the work </a:t>
            </a:r>
          </a:p>
          <a:p>
            <a:endParaRPr lang="en-US">
              <a:latin typeface="Calibri" pitchFamily="34" charset="0"/>
            </a:endParaRPr>
          </a:p>
        </p:txBody>
      </p:sp>
      <p:pic>
        <p:nvPicPr>
          <p:cNvPr id="67587" name="Picture 4" descr="http://ecx.images-amazon.com/images/I/91HCBI6sH1L._AA1500_.jpg"/>
          <p:cNvPicPr>
            <a:picLocks noChangeAspect="1" noChangeArrowheads="1"/>
          </p:cNvPicPr>
          <p:nvPr/>
        </p:nvPicPr>
        <p:blipFill>
          <a:blip r:embed="rId2" cstate="print"/>
          <a:srcRect/>
          <a:stretch>
            <a:fillRect/>
          </a:stretch>
        </p:blipFill>
        <p:spPr bwMode="auto">
          <a:xfrm>
            <a:off x="3429000" y="533400"/>
            <a:ext cx="5715000" cy="5715000"/>
          </a:xfrm>
          <a:prstGeom prst="rect">
            <a:avLst/>
          </a:prstGeom>
          <a:noFill/>
          <a:ln w="9525">
            <a:noFill/>
            <a:miter lim="800000"/>
            <a:headEnd/>
            <a:tailEnd/>
          </a:ln>
        </p:spPr>
      </p:pic>
      <p:sp>
        <p:nvSpPr>
          <p:cNvPr id="67588" name="TextBox 8"/>
          <p:cNvSpPr txBox="1">
            <a:spLocks noChangeArrowheads="1"/>
          </p:cNvSpPr>
          <p:nvPr/>
        </p:nvSpPr>
        <p:spPr bwMode="auto">
          <a:xfrm>
            <a:off x="381000" y="2286000"/>
            <a:ext cx="3276600" cy="1200150"/>
          </a:xfrm>
          <a:prstGeom prst="rect">
            <a:avLst/>
          </a:prstGeom>
          <a:noFill/>
          <a:ln w="9525">
            <a:solidFill>
              <a:srgbClr val="0066FF"/>
            </a:solidFill>
            <a:miter lim="800000"/>
            <a:headEnd/>
            <a:tailEnd/>
          </a:ln>
        </p:spPr>
        <p:txBody>
          <a:bodyPr>
            <a:spAutoFit/>
          </a:bodyPr>
          <a:lstStyle/>
          <a:p>
            <a:r>
              <a:rPr lang="en-US">
                <a:latin typeface="Calibri" pitchFamily="34" charset="0"/>
              </a:rPr>
              <a:t>Authority record found for the work:</a:t>
            </a:r>
          </a:p>
          <a:p>
            <a:endParaRPr lang="en-US">
              <a:latin typeface="Calibri" pitchFamily="34" charset="0"/>
            </a:endParaRPr>
          </a:p>
          <a:p>
            <a:r>
              <a:rPr lang="en-US">
                <a:latin typeface="Calibri" pitchFamily="34" charset="0"/>
              </a:rPr>
              <a:t>130 _0 Glee (Television program)</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4"/>
          <p:cNvSpPr txBox="1">
            <a:spLocks noChangeArrowheads="1"/>
          </p:cNvSpPr>
          <p:nvPr/>
        </p:nvSpPr>
        <p:spPr bwMode="auto">
          <a:xfrm>
            <a:off x="381000" y="304800"/>
            <a:ext cx="2057400" cy="1754188"/>
          </a:xfrm>
          <a:prstGeom prst="rect">
            <a:avLst/>
          </a:prstGeom>
          <a:noFill/>
          <a:ln w="9525">
            <a:noFill/>
            <a:miter lim="800000"/>
            <a:headEnd/>
            <a:tailEnd/>
          </a:ln>
        </p:spPr>
        <p:txBody>
          <a:bodyPr>
            <a:spAutoFit/>
          </a:bodyPr>
          <a:lstStyle/>
          <a:p>
            <a:r>
              <a:rPr lang="en-US">
                <a:latin typeface="Calibri" pitchFamily="34" charset="0"/>
              </a:rPr>
              <a:t>Exercise 4b – Determine the authorized access point for the part of the work </a:t>
            </a:r>
          </a:p>
          <a:p>
            <a:endParaRPr lang="en-US">
              <a:latin typeface="Calibri" pitchFamily="34" charset="0"/>
            </a:endParaRPr>
          </a:p>
        </p:txBody>
      </p:sp>
      <p:pic>
        <p:nvPicPr>
          <p:cNvPr id="68611" name="Picture 2"/>
          <p:cNvPicPr>
            <a:picLocks noChangeAspect="1" noChangeArrowheads="1"/>
          </p:cNvPicPr>
          <p:nvPr/>
        </p:nvPicPr>
        <p:blipFill>
          <a:blip r:embed="rId2" cstate="print"/>
          <a:srcRect/>
          <a:stretch>
            <a:fillRect/>
          </a:stretch>
        </p:blipFill>
        <p:spPr bwMode="auto">
          <a:xfrm>
            <a:off x="2590800" y="762000"/>
            <a:ext cx="6315075" cy="5114925"/>
          </a:xfrm>
          <a:prstGeom prst="rect">
            <a:avLst/>
          </a:prstGeom>
          <a:noFill/>
          <a:ln w="9525">
            <a:noFill/>
            <a:miter lim="800000"/>
            <a:headEnd/>
            <a:tailEnd/>
          </a:ln>
        </p:spPr>
      </p:pic>
      <p:sp>
        <p:nvSpPr>
          <p:cNvPr id="68612" name="TextBox 5"/>
          <p:cNvSpPr txBox="1">
            <a:spLocks noChangeArrowheads="1"/>
          </p:cNvSpPr>
          <p:nvPr/>
        </p:nvSpPr>
        <p:spPr bwMode="auto">
          <a:xfrm>
            <a:off x="304800" y="2286000"/>
            <a:ext cx="1981200" cy="2032000"/>
          </a:xfrm>
          <a:prstGeom prst="rect">
            <a:avLst/>
          </a:prstGeom>
          <a:noFill/>
          <a:ln w="9525">
            <a:solidFill>
              <a:srgbClr val="0066FF"/>
            </a:solidFill>
            <a:miter lim="800000"/>
            <a:headEnd/>
            <a:tailEnd/>
          </a:ln>
        </p:spPr>
        <p:txBody>
          <a:bodyPr>
            <a:spAutoFit/>
          </a:bodyPr>
          <a:lstStyle/>
          <a:p>
            <a:r>
              <a:rPr lang="en-US">
                <a:latin typeface="Calibri" pitchFamily="34" charset="0"/>
              </a:rPr>
              <a:t>Authority record found for the work:</a:t>
            </a:r>
          </a:p>
          <a:p>
            <a:endParaRPr lang="en-US">
              <a:latin typeface="Calibri" pitchFamily="34" charset="0"/>
            </a:endParaRPr>
          </a:p>
          <a:p>
            <a:r>
              <a:rPr lang="en-US">
                <a:latin typeface="Calibri" pitchFamily="34" charset="0"/>
              </a:rPr>
              <a:t>130 _0 Good wife</a:t>
            </a:r>
          </a:p>
          <a:p>
            <a:r>
              <a:rPr lang="en-US">
                <a:latin typeface="Calibri" pitchFamily="34" charset="0"/>
              </a:rPr>
              <a:t>            (Television</a:t>
            </a:r>
          </a:p>
          <a:p>
            <a:r>
              <a:rPr lang="en-US">
                <a:latin typeface="Calibri" pitchFamily="34" charset="0"/>
              </a:rPr>
              <a:t>            program)</a:t>
            </a:r>
          </a:p>
        </p:txBody>
      </p:sp>
      <p:sp>
        <p:nvSpPr>
          <p:cNvPr id="7" name="TextBox 6"/>
          <p:cNvSpPr txBox="1"/>
          <p:nvPr/>
        </p:nvSpPr>
        <p:spPr>
          <a:xfrm>
            <a:off x="3124200" y="6172200"/>
            <a:ext cx="5791200" cy="369888"/>
          </a:xfrm>
          <a:prstGeom prst="rect">
            <a:avLst/>
          </a:prstGeom>
          <a:noFill/>
        </p:spPr>
        <p:txBody>
          <a:bodyPr>
            <a:spAutoFit/>
          </a:bodyPr>
          <a:lstStyle/>
          <a:p>
            <a:pPr fontAlgn="auto">
              <a:spcBef>
                <a:spcPts val="0"/>
              </a:spcBef>
              <a:spcAft>
                <a:spcPts val="0"/>
              </a:spcAft>
              <a:defRPr/>
            </a:pPr>
            <a:r>
              <a:rPr lang="en-US" i="1" dirty="0">
                <a:solidFill>
                  <a:schemeClr val="accent6">
                    <a:lumMod val="75000"/>
                  </a:schemeClr>
                </a:solidFill>
                <a:latin typeface="+mn-lt"/>
                <a:cs typeface="+mn-cs"/>
              </a:rPr>
              <a:t>SEE ALSO INFO FROM EPGUIDES.COM ON NEXT SLIDE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ScreenShot407.bmp"/>
          <p:cNvPicPr>
            <a:picLocks noChangeAspect="1"/>
          </p:cNvPicPr>
          <p:nvPr/>
        </p:nvPicPr>
        <p:blipFill>
          <a:blip r:embed="rId2" cstate="print"/>
          <a:srcRect/>
          <a:stretch>
            <a:fillRect/>
          </a:stretch>
        </p:blipFill>
        <p:spPr bwMode="auto">
          <a:xfrm>
            <a:off x="1752600" y="304800"/>
            <a:ext cx="5418138" cy="2347913"/>
          </a:xfrm>
          <a:prstGeom prst="rect">
            <a:avLst/>
          </a:prstGeom>
          <a:noFill/>
          <a:ln w="9525">
            <a:noFill/>
            <a:miter lim="800000"/>
            <a:headEnd/>
            <a:tailEnd/>
          </a:ln>
        </p:spPr>
      </p:pic>
      <p:pic>
        <p:nvPicPr>
          <p:cNvPr id="69635" name="Picture 6" descr="ScreenShot410.bmp"/>
          <p:cNvPicPr>
            <a:picLocks noChangeAspect="1"/>
          </p:cNvPicPr>
          <p:nvPr/>
        </p:nvPicPr>
        <p:blipFill>
          <a:blip r:embed="rId3" cstate="print"/>
          <a:srcRect/>
          <a:stretch>
            <a:fillRect/>
          </a:stretch>
        </p:blipFill>
        <p:spPr bwMode="auto">
          <a:xfrm>
            <a:off x="304800" y="2819400"/>
            <a:ext cx="3987800" cy="3621088"/>
          </a:xfrm>
          <a:prstGeom prst="rect">
            <a:avLst/>
          </a:prstGeom>
          <a:noFill/>
          <a:ln w="9525">
            <a:noFill/>
            <a:miter lim="800000"/>
            <a:headEnd/>
            <a:tailEnd/>
          </a:ln>
        </p:spPr>
      </p:pic>
      <p:pic>
        <p:nvPicPr>
          <p:cNvPr id="69636" name="Picture 7" descr="ScreenShot411.bmp"/>
          <p:cNvPicPr>
            <a:picLocks noChangeAspect="1"/>
          </p:cNvPicPr>
          <p:nvPr/>
        </p:nvPicPr>
        <p:blipFill>
          <a:blip r:embed="rId4" cstate="print"/>
          <a:srcRect/>
          <a:stretch>
            <a:fillRect/>
          </a:stretch>
        </p:blipFill>
        <p:spPr bwMode="auto">
          <a:xfrm>
            <a:off x="4572000" y="3352800"/>
            <a:ext cx="4395788" cy="3127375"/>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ScreenShot378.bmp"/>
          <p:cNvPicPr>
            <a:picLocks noChangeAspect="1"/>
          </p:cNvPicPr>
          <p:nvPr/>
        </p:nvPicPr>
        <p:blipFill>
          <a:blip r:embed="rId2" cstate="print"/>
          <a:srcRect/>
          <a:stretch>
            <a:fillRect/>
          </a:stretch>
        </p:blipFill>
        <p:spPr bwMode="auto">
          <a:xfrm>
            <a:off x="3505200" y="152400"/>
            <a:ext cx="5426075" cy="6523038"/>
          </a:xfrm>
          <a:prstGeom prst="rect">
            <a:avLst/>
          </a:prstGeom>
          <a:noFill/>
          <a:ln w="9525">
            <a:noFill/>
            <a:miter lim="800000"/>
            <a:headEnd/>
            <a:tailEnd/>
          </a:ln>
        </p:spPr>
      </p:pic>
      <p:sp>
        <p:nvSpPr>
          <p:cNvPr id="70659" name="TextBox 4"/>
          <p:cNvSpPr txBox="1">
            <a:spLocks noChangeArrowheads="1"/>
          </p:cNvSpPr>
          <p:nvPr/>
        </p:nvSpPr>
        <p:spPr bwMode="auto">
          <a:xfrm>
            <a:off x="533400" y="304800"/>
            <a:ext cx="2057400" cy="1477963"/>
          </a:xfrm>
          <a:prstGeom prst="rect">
            <a:avLst/>
          </a:prstGeom>
          <a:noFill/>
          <a:ln w="9525">
            <a:noFill/>
            <a:miter lim="800000"/>
            <a:headEnd/>
            <a:tailEnd/>
          </a:ln>
        </p:spPr>
        <p:txBody>
          <a:bodyPr>
            <a:spAutoFit/>
          </a:bodyPr>
          <a:lstStyle/>
          <a:p>
            <a:r>
              <a:rPr lang="en-US">
                <a:latin typeface="Calibri" pitchFamily="34" charset="0"/>
              </a:rPr>
              <a:t>Exercise 5a – Determine the authorized access point for this work</a:t>
            </a:r>
          </a:p>
          <a:p>
            <a:endParaRPr lang="en-US">
              <a:latin typeface="Calibri" pitchFamily="34" charset="0"/>
            </a:endParaRPr>
          </a:p>
        </p:txBody>
      </p:sp>
      <p:sp>
        <p:nvSpPr>
          <p:cNvPr id="70660" name="TextBox 5"/>
          <p:cNvSpPr txBox="1">
            <a:spLocks noChangeArrowheads="1"/>
          </p:cNvSpPr>
          <p:nvPr/>
        </p:nvSpPr>
        <p:spPr bwMode="auto">
          <a:xfrm>
            <a:off x="228600" y="1752600"/>
            <a:ext cx="2971800" cy="4800600"/>
          </a:xfrm>
          <a:prstGeom prst="rect">
            <a:avLst/>
          </a:prstGeom>
          <a:noFill/>
          <a:ln w="9525">
            <a:solidFill>
              <a:srgbClr val="0066FF"/>
            </a:solidFill>
            <a:miter lim="800000"/>
            <a:headEnd/>
            <a:tailEnd/>
          </a:ln>
        </p:spPr>
        <p:txBody>
          <a:bodyPr>
            <a:spAutoFit/>
          </a:bodyPr>
          <a:lstStyle/>
          <a:p>
            <a:r>
              <a:rPr lang="en-US">
                <a:latin typeface="Calibri" pitchFamily="34" charset="0"/>
              </a:rPr>
              <a:t>Authority records found for entities related to this resource:</a:t>
            </a:r>
          </a:p>
          <a:p>
            <a:endParaRPr lang="en-US">
              <a:latin typeface="Calibri" pitchFamily="34" charset="0"/>
            </a:endParaRPr>
          </a:p>
          <a:p>
            <a:r>
              <a:rPr lang="en-US">
                <a:latin typeface="Calibri" pitchFamily="34" charset="0"/>
              </a:rPr>
              <a:t>100 1_ Foster, Leslie T., $d</a:t>
            </a:r>
          </a:p>
          <a:p>
            <a:r>
              <a:rPr lang="en-US">
                <a:latin typeface="Calibri" pitchFamily="34" charset="0"/>
              </a:rPr>
              <a:t>             1947-</a:t>
            </a:r>
          </a:p>
          <a:p>
            <a:endParaRPr lang="en-US">
              <a:latin typeface="Calibri" pitchFamily="34" charset="0"/>
            </a:endParaRPr>
          </a:p>
          <a:p>
            <a:r>
              <a:rPr lang="en-US">
                <a:latin typeface="Calibri" pitchFamily="34" charset="0"/>
              </a:rPr>
              <a:t>100 1_ Keller, C. Peter</a:t>
            </a:r>
          </a:p>
          <a:p>
            <a:endParaRPr lang="en-US">
              <a:latin typeface="Calibri" pitchFamily="34" charset="0"/>
            </a:endParaRPr>
          </a:p>
          <a:p>
            <a:r>
              <a:rPr lang="en-US">
                <a:latin typeface="Calibri" pitchFamily="34" charset="0"/>
              </a:rPr>
              <a:t>100 1_ Boomer, Jack</a:t>
            </a:r>
          </a:p>
          <a:p>
            <a:endParaRPr lang="en-US">
              <a:latin typeface="Calibri" pitchFamily="34" charset="0"/>
            </a:endParaRPr>
          </a:p>
          <a:p>
            <a:r>
              <a:rPr lang="en-US">
                <a:latin typeface="Calibri" pitchFamily="34" charset="0"/>
              </a:rPr>
              <a:t>110 2_ Western Geographical</a:t>
            </a:r>
          </a:p>
          <a:p>
            <a:r>
              <a:rPr lang="en-US">
                <a:latin typeface="Calibri" pitchFamily="34" charset="0"/>
              </a:rPr>
              <a:t>             Press</a:t>
            </a:r>
          </a:p>
          <a:p>
            <a:endParaRPr lang="en-US">
              <a:latin typeface="Calibri" pitchFamily="34" charset="0"/>
            </a:endParaRPr>
          </a:p>
          <a:p>
            <a:r>
              <a:rPr lang="en-US">
                <a:latin typeface="Calibri" pitchFamily="34" charset="0"/>
              </a:rPr>
              <a:t>110 2_ University of Victoria </a:t>
            </a:r>
          </a:p>
          <a:p>
            <a:r>
              <a:rPr lang="en-US">
                <a:latin typeface="Calibri" pitchFamily="34" charset="0"/>
              </a:rPr>
              <a:t>             (B.C.). $b Department  </a:t>
            </a:r>
          </a:p>
          <a:p>
            <a:r>
              <a:rPr lang="en-US">
                <a:latin typeface="Calibri" pitchFamily="34" charset="0"/>
              </a:rPr>
              <a:t>             of Geography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1"/>
          <p:cNvSpPr txBox="1">
            <a:spLocks noChangeArrowheads="1"/>
          </p:cNvSpPr>
          <p:nvPr/>
        </p:nvSpPr>
        <p:spPr bwMode="auto">
          <a:xfrm>
            <a:off x="533400" y="304800"/>
            <a:ext cx="2057400" cy="1477963"/>
          </a:xfrm>
          <a:prstGeom prst="rect">
            <a:avLst/>
          </a:prstGeom>
          <a:noFill/>
          <a:ln w="9525">
            <a:noFill/>
            <a:miter lim="800000"/>
            <a:headEnd/>
            <a:tailEnd/>
          </a:ln>
        </p:spPr>
        <p:txBody>
          <a:bodyPr>
            <a:spAutoFit/>
          </a:bodyPr>
          <a:lstStyle/>
          <a:p>
            <a:r>
              <a:rPr lang="en-US">
                <a:latin typeface="Calibri" pitchFamily="34" charset="0"/>
              </a:rPr>
              <a:t>Exercise 5b – Determine the authorized access point for this work</a:t>
            </a:r>
          </a:p>
          <a:p>
            <a:endParaRPr lang="en-US">
              <a:latin typeface="Calibri" pitchFamily="34" charset="0"/>
            </a:endParaRPr>
          </a:p>
        </p:txBody>
      </p:sp>
      <p:pic>
        <p:nvPicPr>
          <p:cNvPr id="71683" name="Picture 2" descr="ScreenShot380.bmp"/>
          <p:cNvPicPr>
            <a:picLocks noChangeAspect="1"/>
          </p:cNvPicPr>
          <p:nvPr/>
        </p:nvPicPr>
        <p:blipFill>
          <a:blip r:embed="rId2" cstate="print"/>
          <a:srcRect/>
          <a:stretch>
            <a:fillRect/>
          </a:stretch>
        </p:blipFill>
        <p:spPr bwMode="auto">
          <a:xfrm>
            <a:off x="3810000" y="533400"/>
            <a:ext cx="4748213" cy="5807075"/>
          </a:xfrm>
          <a:prstGeom prst="rect">
            <a:avLst/>
          </a:prstGeom>
          <a:noFill/>
          <a:ln w="9525">
            <a:noFill/>
            <a:miter lim="800000"/>
            <a:headEnd/>
            <a:tailEnd/>
          </a:ln>
        </p:spPr>
      </p:pic>
      <p:sp>
        <p:nvSpPr>
          <p:cNvPr id="71684" name="TextBox 3"/>
          <p:cNvSpPr txBox="1">
            <a:spLocks noChangeArrowheads="1"/>
          </p:cNvSpPr>
          <p:nvPr/>
        </p:nvSpPr>
        <p:spPr bwMode="auto">
          <a:xfrm>
            <a:off x="381000" y="2057400"/>
            <a:ext cx="2971800" cy="4246563"/>
          </a:xfrm>
          <a:prstGeom prst="rect">
            <a:avLst/>
          </a:prstGeom>
          <a:noFill/>
          <a:ln w="9525">
            <a:solidFill>
              <a:srgbClr val="0066FF"/>
            </a:solidFill>
            <a:miter lim="800000"/>
            <a:headEnd/>
            <a:tailEnd/>
          </a:ln>
        </p:spPr>
        <p:txBody>
          <a:bodyPr>
            <a:spAutoFit/>
          </a:bodyPr>
          <a:lstStyle/>
          <a:p>
            <a:r>
              <a:rPr lang="en-US">
                <a:latin typeface="Calibri" pitchFamily="34" charset="0"/>
              </a:rPr>
              <a:t>Authority records found for entities related to this resource:</a:t>
            </a:r>
          </a:p>
          <a:p>
            <a:endParaRPr lang="en-US">
              <a:latin typeface="Calibri" pitchFamily="34" charset="0"/>
            </a:endParaRPr>
          </a:p>
          <a:p>
            <a:r>
              <a:rPr lang="en-US">
                <a:latin typeface="Calibri" pitchFamily="34" charset="0"/>
              </a:rPr>
              <a:t>100 1_ Shaw, Mary, $d 1968-</a:t>
            </a:r>
          </a:p>
          <a:p>
            <a:endParaRPr lang="en-US">
              <a:latin typeface="Calibri" pitchFamily="34" charset="0"/>
            </a:endParaRPr>
          </a:p>
          <a:p>
            <a:r>
              <a:rPr lang="en-US">
                <a:latin typeface="Calibri" pitchFamily="34" charset="0"/>
              </a:rPr>
              <a:t>100 1_ Thomas, Bethan</a:t>
            </a:r>
          </a:p>
          <a:p>
            <a:endParaRPr lang="en-US">
              <a:latin typeface="Calibri" pitchFamily="34" charset="0"/>
            </a:endParaRPr>
          </a:p>
          <a:p>
            <a:r>
              <a:rPr lang="en-US">
                <a:latin typeface="Calibri" pitchFamily="34" charset="0"/>
              </a:rPr>
              <a:t>100 1_ Boomer, Jack</a:t>
            </a:r>
          </a:p>
          <a:p>
            <a:endParaRPr lang="en-US">
              <a:latin typeface="Calibri" pitchFamily="34" charset="0"/>
            </a:endParaRPr>
          </a:p>
          <a:p>
            <a:r>
              <a:rPr lang="en-US">
                <a:latin typeface="Calibri" pitchFamily="34" charset="0"/>
              </a:rPr>
              <a:t>100 1_ Smith, George Davey</a:t>
            </a:r>
          </a:p>
          <a:p>
            <a:endParaRPr lang="en-US">
              <a:latin typeface="Calibri" pitchFamily="34" charset="0"/>
            </a:endParaRPr>
          </a:p>
          <a:p>
            <a:r>
              <a:rPr lang="en-US">
                <a:latin typeface="Calibri" pitchFamily="34" charset="0"/>
              </a:rPr>
              <a:t>100 1_ Dorling, Daniel</a:t>
            </a:r>
          </a:p>
          <a:p>
            <a:endParaRPr lang="en-US">
              <a:latin typeface="Calibri" pitchFamily="34" charset="0"/>
            </a:endParaRPr>
          </a:p>
          <a:p>
            <a:r>
              <a:rPr lang="en-US">
                <a:latin typeface="Calibri" pitchFamily="34" charset="0"/>
              </a:rPr>
              <a:t>110 2_ Policy Press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33400" y="0"/>
            <a:ext cx="8229600" cy="1143000"/>
          </a:xfrm>
        </p:spPr>
        <p:txBody>
          <a:bodyPr/>
          <a:lstStyle/>
          <a:p>
            <a:pPr eaLnBrk="1" hangingPunct="1"/>
            <a:r>
              <a:rPr lang="en-US" sz="4000" smtClean="0"/>
              <a:t>Work Core Elements</a:t>
            </a:r>
          </a:p>
        </p:txBody>
      </p:sp>
      <p:sp>
        <p:nvSpPr>
          <p:cNvPr id="3" name="Content Placeholder 2"/>
          <p:cNvSpPr>
            <a:spLocks noGrp="1"/>
          </p:cNvSpPr>
          <p:nvPr>
            <p:ph idx="1"/>
          </p:nvPr>
        </p:nvSpPr>
        <p:spPr>
          <a:xfrm>
            <a:off x="304800" y="1066800"/>
            <a:ext cx="8610600" cy="5791200"/>
          </a:xfrm>
        </p:spPr>
        <p:txBody>
          <a:bodyPr rtlCol="0">
            <a:normAutofit fontScale="92500" lnSpcReduction="10000"/>
          </a:bodyPr>
          <a:lstStyle/>
          <a:p>
            <a:pPr eaLnBrk="1" fontAlgn="auto" hangingPunct="1">
              <a:spcAft>
                <a:spcPts val="0"/>
              </a:spcAft>
              <a:buFont typeface="Arial" pitchFamily="34" charset="0"/>
              <a:buNone/>
              <a:defRPr/>
            </a:pPr>
            <a:r>
              <a:rPr lang="en-US" sz="2600" dirty="0" smtClean="0"/>
              <a:t>When identifying a musical work with a title that is not distinctive, record as many of the following elements as are applicable. For musical works with distinctive titles, record as many of the following elements as necessary to differentiate the work from others with the same title. Record the elements either as additions to the access point representing the work, as separate elements, or as both.</a:t>
            </a:r>
          </a:p>
          <a:p>
            <a:pPr eaLnBrk="1" fontAlgn="auto" hangingPunct="1">
              <a:spcAft>
                <a:spcPts val="0"/>
              </a:spcAft>
              <a:buFont typeface="Arial" pitchFamily="34" charset="0"/>
              <a:buChar char="•"/>
              <a:defRPr/>
            </a:pPr>
            <a:r>
              <a:rPr lang="en-US" sz="2600" dirty="0" smtClean="0"/>
              <a:t>Medium of performance</a:t>
            </a:r>
            <a:r>
              <a:rPr lang="en-US" sz="2400" dirty="0" smtClean="0"/>
              <a:t>	</a:t>
            </a:r>
            <a:r>
              <a:rPr lang="en-US" sz="2200" dirty="0" smtClean="0">
                <a:solidFill>
                  <a:srgbClr val="C00000"/>
                </a:solidFill>
              </a:rPr>
              <a:t>MARC Bibliographic/Authority 382</a:t>
            </a:r>
          </a:p>
          <a:p>
            <a:pPr eaLnBrk="1" fontAlgn="auto" hangingPunct="1">
              <a:spcAft>
                <a:spcPts val="0"/>
              </a:spcAft>
              <a:buFont typeface="Arial" pitchFamily="34" charset="0"/>
              <a:buChar char="•"/>
              <a:defRPr/>
            </a:pPr>
            <a:r>
              <a:rPr lang="en-US" sz="2600" dirty="0" smtClean="0"/>
              <a:t>Numeric designation</a:t>
            </a:r>
            <a:r>
              <a:rPr lang="en-US" sz="2400" dirty="0" smtClean="0"/>
              <a:t>	</a:t>
            </a:r>
            <a:r>
              <a:rPr lang="en-US" sz="2200" dirty="0" smtClean="0">
                <a:solidFill>
                  <a:srgbClr val="C00000"/>
                </a:solidFill>
              </a:rPr>
              <a:t>MARC Bibliographic/Authority 383</a:t>
            </a:r>
          </a:p>
          <a:p>
            <a:pPr eaLnBrk="1" fontAlgn="auto" hangingPunct="1">
              <a:spcAft>
                <a:spcPts val="0"/>
              </a:spcAft>
              <a:buFont typeface="Arial" pitchFamily="34" charset="0"/>
              <a:buChar char="•"/>
              <a:defRPr/>
            </a:pPr>
            <a:r>
              <a:rPr lang="en-US" sz="2600" dirty="0" smtClean="0"/>
              <a:t>Key	</a:t>
            </a:r>
            <a:r>
              <a:rPr lang="en-US" sz="2400" dirty="0" smtClean="0"/>
              <a:t>			</a:t>
            </a:r>
            <a:r>
              <a:rPr lang="en-US" sz="2200" dirty="0" smtClean="0">
                <a:solidFill>
                  <a:srgbClr val="C00000"/>
                </a:solidFill>
              </a:rPr>
              <a:t>MARC Bibliographic/Authority 384</a:t>
            </a:r>
          </a:p>
          <a:p>
            <a:pPr eaLnBrk="1" fontAlgn="auto" hangingPunct="1">
              <a:spcAft>
                <a:spcPts val="0"/>
              </a:spcAft>
              <a:buFont typeface="Arial" pitchFamily="34" charset="0"/>
              <a:buNone/>
              <a:defRPr/>
            </a:pPr>
            <a:endParaRPr lang="en-US" sz="2400" dirty="0"/>
          </a:p>
          <a:p>
            <a:pPr eaLnBrk="1" fontAlgn="auto" hangingPunct="1">
              <a:spcAft>
                <a:spcPts val="0"/>
              </a:spcAft>
              <a:buFont typeface="Arial" pitchFamily="34" charset="0"/>
              <a:buNone/>
              <a:defRPr/>
            </a:pPr>
            <a:r>
              <a:rPr lang="en-US" sz="2600" dirty="0" smtClean="0"/>
              <a:t>LC-PCC PS: When (1) identifying a musical work with a title that is not distinctive or (2) recording an element to differentiate one authorized access point for a work from the authorized access point for another work or from a name for a person, family, or corporate body, always add the element to the access point.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None/>
              <a:defRPr/>
            </a:pP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1"/>
          <p:cNvSpPr txBox="1">
            <a:spLocks noChangeArrowheads="1"/>
          </p:cNvSpPr>
          <p:nvPr/>
        </p:nvSpPr>
        <p:spPr bwMode="auto">
          <a:xfrm>
            <a:off x="533400" y="304800"/>
            <a:ext cx="2057400" cy="1477963"/>
          </a:xfrm>
          <a:prstGeom prst="rect">
            <a:avLst/>
          </a:prstGeom>
          <a:noFill/>
          <a:ln w="9525">
            <a:noFill/>
            <a:miter lim="800000"/>
            <a:headEnd/>
            <a:tailEnd/>
          </a:ln>
        </p:spPr>
        <p:txBody>
          <a:bodyPr>
            <a:spAutoFit/>
          </a:bodyPr>
          <a:lstStyle/>
          <a:p>
            <a:r>
              <a:rPr lang="en-US">
                <a:latin typeface="Calibri" pitchFamily="34" charset="0"/>
              </a:rPr>
              <a:t>Exercise 5c – Determine the authorized access point for this work</a:t>
            </a:r>
          </a:p>
          <a:p>
            <a:endParaRPr lang="en-US">
              <a:latin typeface="Calibri" pitchFamily="34" charset="0"/>
            </a:endParaRPr>
          </a:p>
        </p:txBody>
      </p:sp>
      <p:sp>
        <p:nvSpPr>
          <p:cNvPr id="72707" name="TextBox 3"/>
          <p:cNvSpPr txBox="1">
            <a:spLocks noChangeArrowheads="1"/>
          </p:cNvSpPr>
          <p:nvPr/>
        </p:nvSpPr>
        <p:spPr bwMode="auto">
          <a:xfrm>
            <a:off x="228600" y="2133600"/>
            <a:ext cx="3200400" cy="3416300"/>
          </a:xfrm>
          <a:prstGeom prst="rect">
            <a:avLst/>
          </a:prstGeom>
          <a:noFill/>
          <a:ln w="9525">
            <a:solidFill>
              <a:srgbClr val="0066FF"/>
            </a:solidFill>
            <a:miter lim="800000"/>
            <a:headEnd/>
            <a:tailEnd/>
          </a:ln>
        </p:spPr>
        <p:txBody>
          <a:bodyPr>
            <a:spAutoFit/>
          </a:bodyPr>
          <a:lstStyle/>
          <a:p>
            <a:r>
              <a:rPr lang="en-US">
                <a:latin typeface="Calibri" pitchFamily="34" charset="0"/>
              </a:rPr>
              <a:t>Authority records found for entities related to this resource:</a:t>
            </a:r>
          </a:p>
          <a:p>
            <a:endParaRPr lang="en-US">
              <a:latin typeface="Calibri" pitchFamily="34" charset="0"/>
            </a:endParaRPr>
          </a:p>
          <a:p>
            <a:r>
              <a:rPr lang="en-US">
                <a:latin typeface="Calibri" pitchFamily="34" charset="0"/>
              </a:rPr>
              <a:t>110 1_ Canada. $b Indian and</a:t>
            </a:r>
          </a:p>
          <a:p>
            <a:r>
              <a:rPr lang="en-US">
                <a:latin typeface="Calibri" pitchFamily="34" charset="0"/>
              </a:rPr>
              <a:t>             Northern Affairs Canada</a:t>
            </a:r>
          </a:p>
          <a:p>
            <a:endParaRPr lang="en-US">
              <a:latin typeface="Calibri" pitchFamily="34" charset="0"/>
            </a:endParaRPr>
          </a:p>
          <a:p>
            <a:r>
              <a:rPr lang="en-US">
                <a:latin typeface="Calibri" pitchFamily="34" charset="0"/>
              </a:rPr>
              <a:t>100 1_ Anderson, Erik, $d 1966-</a:t>
            </a:r>
          </a:p>
          <a:p>
            <a:endParaRPr lang="en-US">
              <a:latin typeface="Calibri" pitchFamily="34" charset="0"/>
            </a:endParaRPr>
          </a:p>
          <a:p>
            <a:r>
              <a:rPr lang="en-US">
                <a:latin typeface="Calibri" pitchFamily="34" charset="0"/>
              </a:rPr>
              <a:t>110 2_ Public History Inc.</a:t>
            </a:r>
          </a:p>
          <a:p>
            <a:endParaRPr lang="en-US">
              <a:latin typeface="Calibri" pitchFamily="34" charset="0"/>
            </a:endParaRPr>
          </a:p>
          <a:p>
            <a:r>
              <a:rPr lang="en-US">
                <a:latin typeface="Calibri" pitchFamily="34" charset="0"/>
              </a:rPr>
              <a:t>100 1_ Bonesteel, Sarah</a:t>
            </a:r>
          </a:p>
          <a:p>
            <a:endParaRPr lang="en-US">
              <a:latin typeface="Calibri" pitchFamily="34" charset="0"/>
            </a:endParaRPr>
          </a:p>
        </p:txBody>
      </p:sp>
      <p:pic>
        <p:nvPicPr>
          <p:cNvPr id="72708" name="Picture 2" descr="C:\Users\ASchiff\Documents\PrintScreen Files\Inuit.jpg"/>
          <p:cNvPicPr>
            <a:picLocks noChangeAspect="1" noChangeArrowheads="1"/>
          </p:cNvPicPr>
          <p:nvPr/>
        </p:nvPicPr>
        <p:blipFill>
          <a:blip r:embed="rId3" cstate="print"/>
          <a:srcRect/>
          <a:stretch>
            <a:fillRect/>
          </a:stretch>
        </p:blipFill>
        <p:spPr bwMode="auto">
          <a:xfrm>
            <a:off x="3500438" y="0"/>
            <a:ext cx="5643562" cy="6858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1"/>
          <p:cNvSpPr txBox="1">
            <a:spLocks noChangeArrowheads="1"/>
          </p:cNvSpPr>
          <p:nvPr/>
        </p:nvSpPr>
        <p:spPr bwMode="auto">
          <a:xfrm>
            <a:off x="533400" y="304800"/>
            <a:ext cx="2057400" cy="1477963"/>
          </a:xfrm>
          <a:prstGeom prst="rect">
            <a:avLst/>
          </a:prstGeom>
          <a:noFill/>
          <a:ln w="9525">
            <a:noFill/>
            <a:miter lim="800000"/>
            <a:headEnd/>
            <a:tailEnd/>
          </a:ln>
        </p:spPr>
        <p:txBody>
          <a:bodyPr>
            <a:spAutoFit/>
          </a:bodyPr>
          <a:lstStyle/>
          <a:p>
            <a:r>
              <a:rPr lang="en-US">
                <a:latin typeface="Calibri" pitchFamily="34" charset="0"/>
              </a:rPr>
              <a:t>Exercise 5d – Determine the authorized access point for this work</a:t>
            </a:r>
          </a:p>
          <a:p>
            <a:endParaRPr lang="en-US">
              <a:latin typeface="Calibri" pitchFamily="34" charset="0"/>
            </a:endParaRPr>
          </a:p>
        </p:txBody>
      </p:sp>
      <p:sp>
        <p:nvSpPr>
          <p:cNvPr id="73731" name="TextBox 3"/>
          <p:cNvSpPr txBox="1">
            <a:spLocks noChangeArrowheads="1"/>
          </p:cNvSpPr>
          <p:nvPr/>
        </p:nvSpPr>
        <p:spPr bwMode="auto">
          <a:xfrm>
            <a:off x="304800" y="1828800"/>
            <a:ext cx="3124200" cy="4800600"/>
          </a:xfrm>
          <a:prstGeom prst="rect">
            <a:avLst/>
          </a:prstGeom>
          <a:noFill/>
          <a:ln w="9525">
            <a:solidFill>
              <a:srgbClr val="0066FF"/>
            </a:solidFill>
            <a:miter lim="800000"/>
            <a:headEnd/>
            <a:tailEnd/>
          </a:ln>
        </p:spPr>
        <p:txBody>
          <a:bodyPr>
            <a:spAutoFit/>
          </a:bodyPr>
          <a:lstStyle/>
          <a:p>
            <a:r>
              <a:rPr lang="en-US">
                <a:latin typeface="Calibri" pitchFamily="34" charset="0"/>
              </a:rPr>
              <a:t>Authority records found for entities related to this resource:</a:t>
            </a:r>
          </a:p>
          <a:p>
            <a:endParaRPr lang="en-US">
              <a:latin typeface="Calibri" pitchFamily="34" charset="0"/>
            </a:endParaRPr>
          </a:p>
          <a:p>
            <a:r>
              <a:rPr lang="en-US">
                <a:latin typeface="Calibri" pitchFamily="34" charset="0"/>
              </a:rPr>
              <a:t>100 1_ Kelleher, Graeme</a:t>
            </a:r>
          </a:p>
          <a:p>
            <a:endParaRPr lang="en-US">
              <a:latin typeface="Calibri" pitchFamily="34" charset="0"/>
            </a:endParaRPr>
          </a:p>
          <a:p>
            <a:r>
              <a:rPr lang="en-US">
                <a:latin typeface="Calibri" pitchFamily="34" charset="0"/>
              </a:rPr>
              <a:t>100 1_ Bleakley, Chris</a:t>
            </a:r>
          </a:p>
          <a:p>
            <a:endParaRPr lang="en-US">
              <a:latin typeface="Calibri" pitchFamily="34" charset="0"/>
            </a:endParaRPr>
          </a:p>
          <a:p>
            <a:r>
              <a:rPr lang="en-US">
                <a:latin typeface="Calibri" pitchFamily="34" charset="0"/>
              </a:rPr>
              <a:t>100 1_ Wells, Sue</a:t>
            </a:r>
          </a:p>
          <a:p>
            <a:endParaRPr lang="en-US">
              <a:latin typeface="Calibri" pitchFamily="34" charset="0"/>
            </a:endParaRPr>
          </a:p>
          <a:p>
            <a:r>
              <a:rPr lang="en-US">
                <a:latin typeface="Calibri" pitchFamily="34" charset="0"/>
              </a:rPr>
              <a:t>110 2_ Great Barrier Reef </a:t>
            </a:r>
          </a:p>
          <a:p>
            <a:r>
              <a:rPr lang="en-US">
                <a:latin typeface="Calibri" pitchFamily="34" charset="0"/>
              </a:rPr>
              <a:t>             Marine Park Authority</a:t>
            </a:r>
          </a:p>
          <a:p>
            <a:endParaRPr lang="en-US">
              <a:latin typeface="Calibri" pitchFamily="34" charset="0"/>
            </a:endParaRPr>
          </a:p>
          <a:p>
            <a:r>
              <a:rPr lang="en-US">
                <a:latin typeface="Calibri" pitchFamily="34" charset="0"/>
              </a:rPr>
              <a:t>110 2_ World Bank</a:t>
            </a:r>
          </a:p>
          <a:p>
            <a:endParaRPr lang="en-US">
              <a:latin typeface="Calibri" pitchFamily="34" charset="0"/>
            </a:endParaRPr>
          </a:p>
          <a:p>
            <a:r>
              <a:rPr lang="en-US">
                <a:latin typeface="Calibri" pitchFamily="34" charset="0"/>
              </a:rPr>
              <a:t>110 2_ IUCN--The World </a:t>
            </a:r>
          </a:p>
          <a:p>
            <a:r>
              <a:rPr lang="en-US">
                <a:latin typeface="Calibri" pitchFamily="34" charset="0"/>
              </a:rPr>
              <a:t>             Conservation Union</a:t>
            </a:r>
          </a:p>
        </p:txBody>
      </p:sp>
      <p:pic>
        <p:nvPicPr>
          <p:cNvPr id="73732" name="Picture 4" descr="Global.jpg"/>
          <p:cNvPicPr>
            <a:picLocks noChangeAspect="1"/>
          </p:cNvPicPr>
          <p:nvPr/>
        </p:nvPicPr>
        <p:blipFill>
          <a:blip r:embed="rId3" cstate="print"/>
          <a:srcRect/>
          <a:stretch>
            <a:fillRect/>
          </a:stretch>
        </p:blipFill>
        <p:spPr bwMode="auto">
          <a:xfrm>
            <a:off x="3505200" y="0"/>
            <a:ext cx="5454650" cy="68580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1"/>
          <p:cNvSpPr txBox="1">
            <a:spLocks noChangeArrowheads="1"/>
          </p:cNvSpPr>
          <p:nvPr/>
        </p:nvSpPr>
        <p:spPr bwMode="auto">
          <a:xfrm>
            <a:off x="533400" y="304800"/>
            <a:ext cx="2057400" cy="1477963"/>
          </a:xfrm>
          <a:prstGeom prst="rect">
            <a:avLst/>
          </a:prstGeom>
          <a:noFill/>
          <a:ln w="9525">
            <a:noFill/>
            <a:miter lim="800000"/>
            <a:headEnd/>
            <a:tailEnd/>
          </a:ln>
        </p:spPr>
        <p:txBody>
          <a:bodyPr>
            <a:spAutoFit/>
          </a:bodyPr>
          <a:lstStyle/>
          <a:p>
            <a:r>
              <a:rPr lang="en-US">
                <a:latin typeface="Calibri" pitchFamily="34" charset="0"/>
              </a:rPr>
              <a:t>Exercise 5e – Determine the authorized access point for this work</a:t>
            </a:r>
          </a:p>
          <a:p>
            <a:endParaRPr lang="en-US">
              <a:latin typeface="Calibri" pitchFamily="34" charset="0"/>
            </a:endParaRPr>
          </a:p>
        </p:txBody>
      </p:sp>
      <p:pic>
        <p:nvPicPr>
          <p:cNvPr id="74755" name="Picture 5" descr="ScreenShot390.bmp"/>
          <p:cNvPicPr>
            <a:picLocks noChangeAspect="1"/>
          </p:cNvPicPr>
          <p:nvPr/>
        </p:nvPicPr>
        <p:blipFill>
          <a:blip r:embed="rId3" cstate="print"/>
          <a:srcRect/>
          <a:stretch>
            <a:fillRect/>
          </a:stretch>
        </p:blipFill>
        <p:spPr bwMode="auto">
          <a:xfrm>
            <a:off x="4114800" y="0"/>
            <a:ext cx="4676775" cy="6870700"/>
          </a:xfrm>
          <a:prstGeom prst="rect">
            <a:avLst/>
          </a:prstGeom>
          <a:noFill/>
          <a:ln w="9525">
            <a:noFill/>
            <a:miter lim="800000"/>
            <a:headEnd/>
            <a:tailEnd/>
          </a:ln>
        </p:spPr>
      </p:pic>
      <p:sp>
        <p:nvSpPr>
          <p:cNvPr id="74756" name="TextBox 6"/>
          <p:cNvSpPr txBox="1">
            <a:spLocks noChangeArrowheads="1"/>
          </p:cNvSpPr>
          <p:nvPr/>
        </p:nvSpPr>
        <p:spPr bwMode="auto">
          <a:xfrm>
            <a:off x="304800" y="1676400"/>
            <a:ext cx="3581400" cy="4876800"/>
          </a:xfrm>
          <a:prstGeom prst="rect">
            <a:avLst/>
          </a:prstGeom>
          <a:noFill/>
          <a:ln w="9525">
            <a:solidFill>
              <a:srgbClr val="0066FF"/>
            </a:solidFill>
            <a:miter lim="800000"/>
            <a:headEnd/>
            <a:tailEnd/>
          </a:ln>
        </p:spPr>
        <p:txBody>
          <a:bodyPr>
            <a:spAutoFit/>
          </a:bodyPr>
          <a:lstStyle/>
          <a:p>
            <a:r>
              <a:rPr lang="en-US">
                <a:latin typeface="Calibri" pitchFamily="34" charset="0"/>
              </a:rPr>
              <a:t>Authority records found for entities related to this resource:</a:t>
            </a:r>
          </a:p>
          <a:p>
            <a:endParaRPr lang="en-US">
              <a:latin typeface="Calibri" pitchFamily="34" charset="0"/>
            </a:endParaRPr>
          </a:p>
          <a:p>
            <a:r>
              <a:rPr lang="en-US">
                <a:latin typeface="Calibri" pitchFamily="34" charset="0"/>
              </a:rPr>
              <a:t>110 1_ United States. $b </a:t>
            </a:r>
          </a:p>
          <a:p>
            <a:r>
              <a:rPr lang="en-US">
                <a:latin typeface="Calibri" pitchFamily="34" charset="0"/>
              </a:rPr>
              <a:t>             Environmental Protection </a:t>
            </a:r>
          </a:p>
          <a:p>
            <a:r>
              <a:rPr lang="en-US">
                <a:latin typeface="Calibri" pitchFamily="34" charset="0"/>
              </a:rPr>
              <a:t>             Agency. $b Region V</a:t>
            </a:r>
          </a:p>
          <a:p>
            <a:endParaRPr lang="en-US">
              <a:latin typeface="Calibri" pitchFamily="34" charset="0"/>
            </a:endParaRPr>
          </a:p>
          <a:p>
            <a:r>
              <a:rPr lang="en-US">
                <a:latin typeface="Calibri" pitchFamily="34" charset="0"/>
              </a:rPr>
              <a:t>110 1_ Wisconsin. $b Bureau of</a:t>
            </a:r>
          </a:p>
          <a:p>
            <a:r>
              <a:rPr lang="en-US">
                <a:latin typeface="Calibri" pitchFamily="34" charset="0"/>
              </a:rPr>
              <a:t>             Fisheries Management &amp;</a:t>
            </a:r>
          </a:p>
          <a:p>
            <a:r>
              <a:rPr lang="en-US">
                <a:latin typeface="Calibri" pitchFamily="34" charset="0"/>
              </a:rPr>
              <a:t>             Habitat Protection</a:t>
            </a:r>
          </a:p>
          <a:p>
            <a:endParaRPr lang="en-US">
              <a:latin typeface="Calibri" pitchFamily="34" charset="0"/>
            </a:endParaRPr>
          </a:p>
          <a:p>
            <a:r>
              <a:rPr lang="en-US">
                <a:latin typeface="Calibri" pitchFamily="34" charset="0"/>
              </a:rPr>
              <a:t>100 1_ Watermolen, Dreux J.</a:t>
            </a:r>
          </a:p>
          <a:p>
            <a:endParaRPr lang="en-US">
              <a:latin typeface="Calibri" pitchFamily="34" charset="0"/>
            </a:endParaRPr>
          </a:p>
          <a:p>
            <a:r>
              <a:rPr lang="en-US">
                <a:latin typeface="Calibri" pitchFamily="34" charset="0"/>
              </a:rPr>
              <a:t>100 1_ Bernthal, Thomas W.</a:t>
            </a:r>
          </a:p>
          <a:p>
            <a:endParaRPr lang="en-US">
              <a:latin typeface="Calibri" pitchFamily="34" charset="0"/>
            </a:endParaRPr>
          </a:p>
          <a:p>
            <a:r>
              <a:rPr lang="en-US">
                <a:latin typeface="Calibri" pitchFamily="34" charset="0"/>
              </a:rPr>
              <a:t>110 2_ Coefficient of Conservatism </a:t>
            </a:r>
          </a:p>
          <a:p>
            <a:r>
              <a:rPr lang="en-US">
                <a:latin typeface="Calibri" pitchFamily="34" charset="0"/>
              </a:rPr>
              <a:t>             Expert Group (Wis.)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p:txBody>
          <a:bodyPr/>
          <a:lstStyle/>
          <a:p>
            <a:pPr eaLnBrk="1" hangingPunct="1"/>
            <a:r>
              <a:rPr lang="en-US" smtClean="0"/>
              <a:t>Personal Name Access Points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RDA Chapter 9</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152400"/>
            <a:ext cx="8229600" cy="1143000"/>
          </a:xfrm>
        </p:spPr>
        <p:txBody>
          <a:bodyPr/>
          <a:lstStyle/>
          <a:p>
            <a:pPr eaLnBrk="1" hangingPunct="1"/>
            <a:r>
              <a:rPr lang="en-US" smtClean="0"/>
              <a:t>8.3  Core Elements</a:t>
            </a:r>
          </a:p>
        </p:txBody>
      </p:sp>
      <p:sp>
        <p:nvSpPr>
          <p:cNvPr id="3" name="Content Placeholder 2"/>
          <p:cNvSpPr>
            <a:spLocks noGrp="1"/>
          </p:cNvSpPr>
          <p:nvPr>
            <p:ph idx="1"/>
          </p:nvPr>
        </p:nvSpPr>
        <p:spPr>
          <a:xfrm>
            <a:off x="457200" y="1295400"/>
            <a:ext cx="8229600" cy="5105400"/>
          </a:xfrm>
        </p:spPr>
        <p:txBody>
          <a:bodyPr rtlCol="0">
            <a:normAutofit fontScale="92500" lnSpcReduction="20000"/>
          </a:bodyPr>
          <a:lstStyle/>
          <a:p>
            <a:pPr eaLnBrk="1" fontAlgn="auto" hangingPunct="1">
              <a:spcAft>
                <a:spcPts val="0"/>
              </a:spcAft>
              <a:buFont typeface="Arial" pitchFamily="34" charset="0"/>
              <a:buNone/>
              <a:defRPr/>
            </a:pPr>
            <a:r>
              <a:rPr lang="en-US" dirty="0" smtClean="0"/>
              <a:t>When recording data identifying a person, family, or corporate body, include as a minimum the elements listed below that are </a:t>
            </a:r>
            <a:r>
              <a:rPr lang="en-US" dirty="0" smtClean="0">
                <a:solidFill>
                  <a:srgbClr val="FF0000"/>
                </a:solidFill>
              </a:rPr>
              <a:t>applicable</a:t>
            </a:r>
            <a:r>
              <a:rPr lang="en-US" dirty="0" smtClean="0"/>
              <a:t> and </a:t>
            </a:r>
            <a:r>
              <a:rPr lang="en-US" dirty="0" smtClean="0">
                <a:solidFill>
                  <a:srgbClr val="FF0000"/>
                </a:solidFill>
              </a:rPr>
              <a:t>readily ascertainable</a:t>
            </a:r>
            <a:r>
              <a:rPr lang="en-US" dirty="0" smtClean="0"/>
              <a:t>. Record the elements either as parts of the authorized access point representing the person, family, or corporate body, or as separate elements, or as both.</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dirty="0" smtClean="0"/>
              <a:t>LC-PCC PS: When recording an element to differentiate one person, family, or corporate body from another person, family, or corporate body with the same or a similar name, always add the element to the access point.</a:t>
            </a:r>
          </a:p>
          <a:p>
            <a:pPr eaLnBrk="1" fontAlgn="auto" hangingPunct="1">
              <a:spcAft>
                <a:spcPts val="0"/>
              </a:spcAft>
              <a:buFont typeface="Arial" pitchFamily="34" charset="0"/>
              <a:buNone/>
              <a:defRPr/>
            </a:pPr>
            <a:endParaRPr lang="en-US" dirty="0" smtClean="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152400"/>
            <a:ext cx="8229600" cy="1143000"/>
          </a:xfrm>
        </p:spPr>
        <p:txBody>
          <a:bodyPr/>
          <a:lstStyle/>
          <a:p>
            <a:pPr eaLnBrk="1" hangingPunct="1"/>
            <a:r>
              <a:rPr lang="en-US" smtClean="0"/>
              <a:t>Personal Name Core Elements</a:t>
            </a:r>
          </a:p>
        </p:txBody>
      </p:sp>
      <p:sp>
        <p:nvSpPr>
          <p:cNvPr id="3" name="Content Placeholder 2"/>
          <p:cNvSpPr>
            <a:spLocks noGrp="1"/>
          </p:cNvSpPr>
          <p:nvPr>
            <p:ph idx="1"/>
          </p:nvPr>
        </p:nvSpPr>
        <p:spPr>
          <a:xfrm>
            <a:off x="152400" y="1295400"/>
            <a:ext cx="8991600" cy="5364163"/>
          </a:xfrm>
        </p:spPr>
        <p:txBody>
          <a:bodyPr rtlCol="0">
            <a:normAutofit fontScale="92500"/>
          </a:bodyPr>
          <a:lstStyle/>
          <a:p>
            <a:pPr eaLnBrk="1" fontAlgn="auto" hangingPunct="1">
              <a:spcAft>
                <a:spcPts val="0"/>
              </a:spcAft>
              <a:buFont typeface="Arial" pitchFamily="34" charset="0"/>
              <a:buNone/>
              <a:defRPr/>
            </a:pPr>
            <a:r>
              <a:rPr lang="en-US" b="1" dirty="0" smtClean="0"/>
              <a:t>Preferred name for the person</a:t>
            </a:r>
            <a:r>
              <a:rPr lang="en-US" dirty="0" smtClean="0"/>
              <a:t>      </a:t>
            </a:r>
            <a:r>
              <a:rPr lang="en-US" sz="2600" dirty="0" smtClean="0">
                <a:solidFill>
                  <a:srgbClr val="C00000"/>
                </a:solidFill>
              </a:rPr>
              <a:t>MARC 100 $a</a:t>
            </a:r>
          </a:p>
          <a:p>
            <a:pPr eaLnBrk="1" fontAlgn="auto" hangingPunct="1">
              <a:spcAft>
                <a:spcPts val="0"/>
              </a:spcAft>
              <a:buFont typeface="Arial" pitchFamily="34" charset="0"/>
              <a:buChar char="•"/>
              <a:defRPr/>
            </a:pPr>
            <a:endParaRPr lang="en-US" sz="2600" dirty="0" smtClean="0">
              <a:solidFill>
                <a:srgbClr val="C00000"/>
              </a:solidFill>
            </a:endParaRPr>
          </a:p>
          <a:p>
            <a:pPr eaLnBrk="1" fontAlgn="auto" hangingPunct="1">
              <a:spcAft>
                <a:spcPts val="0"/>
              </a:spcAft>
              <a:buFont typeface="Arial" pitchFamily="34" charset="0"/>
              <a:buNone/>
              <a:defRPr/>
            </a:pPr>
            <a:r>
              <a:rPr lang="en-US" b="1" dirty="0" smtClean="0"/>
              <a:t>Title of the person</a:t>
            </a:r>
            <a:r>
              <a:rPr lang="en-US" dirty="0" smtClean="0"/>
              <a:t>        </a:t>
            </a:r>
            <a:r>
              <a:rPr lang="en-US" sz="2600" dirty="0" smtClean="0">
                <a:solidFill>
                  <a:srgbClr val="C00000"/>
                </a:solidFill>
              </a:rPr>
              <a:t>MARC Authority 368 $d</a:t>
            </a:r>
            <a:r>
              <a:rPr lang="en-US" sz="2600" dirty="0" smtClean="0"/>
              <a:t>      </a:t>
            </a:r>
          </a:p>
          <a:p>
            <a:pPr lvl="1" eaLnBrk="1" fontAlgn="auto" hangingPunct="1">
              <a:spcAft>
                <a:spcPts val="0"/>
              </a:spcAft>
              <a:buFont typeface="Arial" pitchFamily="34" charset="0"/>
              <a:buNone/>
              <a:defRPr/>
            </a:pPr>
            <a:r>
              <a:rPr lang="en-US" sz="2200" dirty="0" smtClean="0">
                <a:solidFill>
                  <a:srgbClr val="C00000"/>
                </a:solidFill>
              </a:rPr>
              <a:t>		</a:t>
            </a:r>
            <a:endParaRPr lang="en-US" sz="2400" dirty="0" smtClean="0">
              <a:solidFill>
                <a:srgbClr val="C00000"/>
              </a:solidFill>
            </a:endParaRPr>
          </a:p>
          <a:p>
            <a:pPr eaLnBrk="1" fontAlgn="auto" hangingPunct="1">
              <a:spcAft>
                <a:spcPts val="0"/>
              </a:spcAft>
              <a:buFont typeface="Arial" pitchFamily="34" charset="0"/>
              <a:buNone/>
              <a:defRPr/>
            </a:pPr>
            <a:r>
              <a:rPr lang="en-US" sz="2800" dirty="0" smtClean="0">
                <a:solidFill>
                  <a:srgbClr val="C00000"/>
                </a:solidFill>
              </a:rPr>
              <a:t>   </a:t>
            </a:r>
            <a:r>
              <a:rPr lang="en-US" sz="2100" dirty="0" smtClean="0">
                <a:solidFill>
                  <a:schemeClr val="accent3">
                    <a:lumMod val="50000"/>
                  </a:schemeClr>
                </a:solidFill>
              </a:rPr>
              <a:t>Queen of Great Britain        </a:t>
            </a:r>
            <a:r>
              <a:rPr lang="en-US" sz="2100" dirty="0" smtClean="0">
                <a:solidFill>
                  <a:schemeClr val="accent1"/>
                </a:solidFill>
              </a:rPr>
              <a:t>Prince, consort of Beatrix, Queen of the Netherlands</a:t>
            </a:r>
          </a:p>
          <a:p>
            <a:pPr eaLnBrk="1" fontAlgn="auto" hangingPunct="1">
              <a:spcAft>
                <a:spcPts val="0"/>
              </a:spcAft>
              <a:buFont typeface="Arial" pitchFamily="34" charset="0"/>
              <a:buNone/>
              <a:defRPr/>
            </a:pPr>
            <a:r>
              <a:rPr lang="en-US" sz="2100" dirty="0" smtClean="0">
                <a:solidFill>
                  <a:schemeClr val="accent1"/>
                </a:solidFill>
              </a:rPr>
              <a:t>         </a:t>
            </a:r>
            <a:r>
              <a:rPr lang="en-US" sz="2100" dirty="0" err="1" smtClean="0">
                <a:solidFill>
                  <a:srgbClr val="FF0000"/>
                </a:solidFill>
              </a:rPr>
              <a:t>Infanta</a:t>
            </a:r>
            <a:r>
              <a:rPr lang="en-US" sz="2100" dirty="0" smtClean="0">
                <a:solidFill>
                  <a:srgbClr val="FF0000"/>
                </a:solidFill>
              </a:rPr>
              <a:t> of Spain       </a:t>
            </a:r>
            <a:r>
              <a:rPr lang="en-US" sz="2100" dirty="0" err="1" smtClean="0">
                <a:solidFill>
                  <a:srgbClr val="0066FF"/>
                </a:solidFill>
              </a:rPr>
              <a:t>Czarevitch</a:t>
            </a:r>
            <a:r>
              <a:rPr lang="en-US" sz="2100" dirty="0" smtClean="0">
                <a:solidFill>
                  <a:srgbClr val="0066FF"/>
                </a:solidFill>
              </a:rPr>
              <a:t>, son of Peter I, Emperor of Russia</a:t>
            </a:r>
            <a:r>
              <a:rPr lang="en-US" sz="2100" dirty="0" smtClean="0"/>
              <a:t>        </a:t>
            </a:r>
            <a:r>
              <a:rPr lang="en-US" sz="2100" dirty="0" err="1" smtClean="0">
                <a:solidFill>
                  <a:schemeClr val="bg2">
                    <a:lumMod val="25000"/>
                  </a:schemeClr>
                </a:solidFill>
              </a:rPr>
              <a:t>comte</a:t>
            </a:r>
            <a:r>
              <a:rPr lang="en-US" sz="2100" dirty="0" smtClean="0">
                <a:solidFill>
                  <a:schemeClr val="bg2">
                    <a:lumMod val="25000"/>
                  </a:schemeClr>
                </a:solidFill>
              </a:rPr>
              <a:t>         </a:t>
            </a:r>
          </a:p>
          <a:p>
            <a:pPr eaLnBrk="1" fontAlgn="auto" hangingPunct="1">
              <a:spcAft>
                <a:spcPts val="0"/>
              </a:spcAft>
              <a:buFont typeface="Arial" pitchFamily="34" charset="0"/>
              <a:buNone/>
              <a:defRPr/>
            </a:pPr>
            <a:r>
              <a:rPr lang="en-US" sz="2100" dirty="0" smtClean="0">
                <a:solidFill>
                  <a:schemeClr val="bg2">
                    <a:lumMod val="25000"/>
                  </a:schemeClr>
                </a:solidFill>
              </a:rPr>
              <a:t>      </a:t>
            </a:r>
            <a:r>
              <a:rPr lang="en-US" sz="2100" dirty="0" err="1" smtClean="0">
                <a:solidFill>
                  <a:schemeClr val="accent4">
                    <a:lumMod val="75000"/>
                  </a:schemeClr>
                </a:solidFill>
              </a:rPr>
              <a:t>graaf</a:t>
            </a:r>
            <a:r>
              <a:rPr lang="en-US" sz="2100" dirty="0" smtClean="0">
                <a:solidFill>
                  <a:schemeClr val="accent4">
                    <a:lumMod val="75000"/>
                  </a:schemeClr>
                </a:solidFill>
              </a:rPr>
              <a:t> van </a:t>
            </a:r>
            <a:r>
              <a:rPr lang="en-US" sz="2100" dirty="0" err="1" smtClean="0">
                <a:solidFill>
                  <a:schemeClr val="accent4">
                    <a:lumMod val="75000"/>
                  </a:schemeClr>
                </a:solidFill>
              </a:rPr>
              <a:t>Oostervant</a:t>
            </a:r>
            <a:r>
              <a:rPr lang="en-US" sz="2100" dirty="0" smtClean="0">
                <a:solidFill>
                  <a:schemeClr val="accent3">
                    <a:lumMod val="50000"/>
                  </a:schemeClr>
                </a:solidFill>
              </a:rPr>
              <a:t>        </a:t>
            </a:r>
            <a:r>
              <a:rPr lang="en-US" sz="2100" dirty="0" smtClean="0">
                <a:solidFill>
                  <a:schemeClr val="bg2">
                    <a:lumMod val="50000"/>
                  </a:schemeClr>
                </a:solidFill>
              </a:rPr>
              <a:t>Pope</a:t>
            </a:r>
            <a:r>
              <a:rPr lang="en-US" sz="2100" dirty="0" smtClean="0">
                <a:solidFill>
                  <a:schemeClr val="accent3">
                    <a:lumMod val="50000"/>
                  </a:schemeClr>
                </a:solidFill>
              </a:rPr>
              <a:t>          Antipope        </a:t>
            </a:r>
            <a:r>
              <a:rPr lang="en-US" sz="2100" dirty="0" smtClean="0">
                <a:solidFill>
                  <a:schemeClr val="tx2"/>
                </a:solidFill>
              </a:rPr>
              <a:t>Cardinal</a:t>
            </a:r>
            <a:r>
              <a:rPr lang="en-US" sz="2100" dirty="0" smtClean="0">
                <a:solidFill>
                  <a:schemeClr val="accent3">
                    <a:lumMod val="50000"/>
                  </a:schemeClr>
                </a:solidFill>
              </a:rPr>
              <a:t>        </a:t>
            </a:r>
            <a:r>
              <a:rPr lang="en-US" sz="2100" dirty="0" smtClean="0">
                <a:solidFill>
                  <a:schemeClr val="accent6">
                    <a:lumMod val="75000"/>
                  </a:schemeClr>
                </a:solidFill>
              </a:rPr>
              <a:t>Bishop of Limoges</a:t>
            </a:r>
            <a:r>
              <a:rPr lang="en-US" sz="2100" dirty="0" smtClean="0">
                <a:solidFill>
                  <a:schemeClr val="accent3">
                    <a:lumMod val="50000"/>
                  </a:schemeClr>
                </a:solidFill>
              </a:rPr>
              <a:t>       </a:t>
            </a:r>
          </a:p>
          <a:p>
            <a:pPr eaLnBrk="1" fontAlgn="auto" hangingPunct="1">
              <a:spcAft>
                <a:spcPts val="0"/>
              </a:spcAft>
              <a:buFont typeface="Arial" pitchFamily="34" charset="0"/>
              <a:buNone/>
              <a:defRPr/>
            </a:pPr>
            <a:r>
              <a:rPr lang="en-US" sz="2100" dirty="0" smtClean="0">
                <a:solidFill>
                  <a:schemeClr val="accent3">
                    <a:lumMod val="50000"/>
                  </a:schemeClr>
                </a:solidFill>
              </a:rPr>
              <a:t>               Rabbi           Swami         </a:t>
            </a:r>
            <a:r>
              <a:rPr lang="en-US" sz="2100" dirty="0" smtClean="0">
                <a:solidFill>
                  <a:srgbClr val="FF00FF"/>
                </a:solidFill>
              </a:rPr>
              <a:t>Brother, F.S.C.        </a:t>
            </a:r>
            <a:r>
              <a:rPr lang="en-US" sz="2100" dirty="0" err="1" smtClean="0">
                <a:solidFill>
                  <a:schemeClr val="accent4">
                    <a:lumMod val="75000"/>
                  </a:schemeClr>
                </a:solidFill>
              </a:rPr>
              <a:t>sœur</a:t>
            </a:r>
            <a:r>
              <a:rPr lang="en-US" sz="2100" dirty="0" smtClean="0">
                <a:solidFill>
                  <a:schemeClr val="accent4">
                    <a:lumMod val="75000"/>
                  </a:schemeClr>
                </a:solidFill>
              </a:rPr>
              <a:t>, O.P.   </a:t>
            </a:r>
          </a:p>
          <a:p>
            <a:pPr eaLnBrk="1" fontAlgn="auto" hangingPunct="1">
              <a:spcAft>
                <a:spcPts val="0"/>
              </a:spcAft>
              <a:buFont typeface="Arial" pitchFamily="34" charset="0"/>
              <a:buNone/>
              <a:defRPr/>
            </a:pPr>
            <a:endParaRPr lang="en-US" sz="2100" dirty="0" smtClean="0">
              <a:solidFill>
                <a:srgbClr val="FF00FF"/>
              </a:solidFill>
            </a:endParaRPr>
          </a:p>
          <a:p>
            <a:pPr eaLnBrk="1" fontAlgn="auto" hangingPunct="1">
              <a:spcAft>
                <a:spcPts val="0"/>
              </a:spcAft>
              <a:buFont typeface="Arial" pitchFamily="34" charset="0"/>
              <a:buNone/>
              <a:defRPr/>
            </a:pPr>
            <a:r>
              <a:rPr lang="en-US" b="1" dirty="0" smtClean="0"/>
              <a:t>Date of birth</a:t>
            </a:r>
            <a:r>
              <a:rPr lang="en-US" dirty="0" smtClean="0"/>
              <a:t>	</a:t>
            </a:r>
            <a:r>
              <a:rPr lang="en-US" sz="2600" dirty="0" smtClean="0">
                <a:solidFill>
                  <a:srgbClr val="C00000"/>
                </a:solidFill>
              </a:rPr>
              <a:t>MARC Authority 046 $f</a:t>
            </a:r>
          </a:p>
          <a:p>
            <a:pPr eaLnBrk="1" fontAlgn="auto" hangingPunct="1">
              <a:spcAft>
                <a:spcPts val="0"/>
              </a:spcAft>
              <a:buFont typeface="Arial" pitchFamily="34" charset="0"/>
              <a:buChar char="•"/>
              <a:defRPr/>
            </a:pPr>
            <a:endParaRPr lang="en-US" sz="2600" dirty="0" smtClean="0">
              <a:solidFill>
                <a:srgbClr val="C00000"/>
              </a:solidFill>
            </a:endParaRPr>
          </a:p>
          <a:p>
            <a:pPr eaLnBrk="1" fontAlgn="auto" hangingPunct="1">
              <a:spcAft>
                <a:spcPts val="0"/>
              </a:spcAft>
              <a:buFont typeface="Arial" pitchFamily="34" charset="0"/>
              <a:buNone/>
              <a:defRPr/>
            </a:pPr>
            <a:r>
              <a:rPr lang="en-US" b="1" dirty="0" smtClean="0"/>
              <a:t>Date of death</a:t>
            </a:r>
            <a:r>
              <a:rPr lang="en-US" dirty="0" smtClean="0"/>
              <a:t>	</a:t>
            </a:r>
            <a:r>
              <a:rPr lang="en-US" sz="2600" dirty="0" smtClean="0">
                <a:solidFill>
                  <a:srgbClr val="C00000"/>
                </a:solidFill>
              </a:rPr>
              <a:t>MARC Authority 046 $g</a:t>
            </a:r>
          </a:p>
          <a:p>
            <a:pPr eaLnBrk="1" fontAlgn="auto" hangingPunct="1">
              <a:spcAft>
                <a:spcPts val="0"/>
              </a:spcAft>
              <a:buFont typeface="Arial" pitchFamily="34" charset="0"/>
              <a:buNone/>
              <a:defRPr/>
            </a:pP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rtlCol="0">
            <a:normAutofit fontScale="90000"/>
          </a:bodyPr>
          <a:lstStyle/>
          <a:p>
            <a:pPr eaLnBrk="1" fontAlgn="auto" hangingPunct="1">
              <a:spcAft>
                <a:spcPts val="0"/>
              </a:spcAft>
              <a:defRPr/>
            </a:pPr>
            <a:r>
              <a:rPr lang="en-US" dirty="0" smtClean="0"/>
              <a:t>Personal Name Core Elements</a:t>
            </a:r>
            <a:endParaRPr lang="en-US" dirty="0"/>
          </a:p>
        </p:txBody>
      </p:sp>
      <p:sp>
        <p:nvSpPr>
          <p:cNvPr id="3" name="Content Placeholder 2"/>
          <p:cNvSpPr>
            <a:spLocks noGrp="1"/>
          </p:cNvSpPr>
          <p:nvPr>
            <p:ph idx="1"/>
          </p:nvPr>
        </p:nvSpPr>
        <p:spPr>
          <a:xfrm>
            <a:off x="228600" y="838200"/>
            <a:ext cx="8915400" cy="6019800"/>
          </a:xfrm>
        </p:spPr>
        <p:txBody>
          <a:bodyPr rtlCol="0">
            <a:normAutofit fontScale="92500" lnSpcReduction="20000"/>
          </a:bodyPr>
          <a:lstStyle/>
          <a:p>
            <a:pPr eaLnBrk="1" fontAlgn="auto" hangingPunct="1">
              <a:spcAft>
                <a:spcPts val="0"/>
              </a:spcAft>
              <a:buFont typeface="Arial" pitchFamily="34" charset="0"/>
              <a:buNone/>
              <a:defRPr/>
            </a:pPr>
            <a:r>
              <a:rPr lang="en-US" b="1" dirty="0" smtClean="0"/>
              <a:t>Other designation associated with the person </a:t>
            </a:r>
          </a:p>
          <a:p>
            <a:pPr eaLnBrk="1" fontAlgn="auto" hangingPunct="1">
              <a:spcAft>
                <a:spcPts val="0"/>
              </a:spcAft>
              <a:buFont typeface="Arial" pitchFamily="34" charset="0"/>
              <a:buNone/>
              <a:defRPr/>
            </a:pPr>
            <a:r>
              <a:rPr lang="en-US" dirty="0" smtClean="0"/>
              <a:t>	</a:t>
            </a:r>
            <a:r>
              <a:rPr lang="en-US" sz="2600" dirty="0" smtClean="0">
                <a:solidFill>
                  <a:srgbClr val="C00000"/>
                </a:solidFill>
              </a:rPr>
              <a:t>MARC Authority 368 $c              </a:t>
            </a:r>
          </a:p>
          <a:p>
            <a:pPr eaLnBrk="1" fontAlgn="auto" hangingPunct="1">
              <a:spcAft>
                <a:spcPts val="0"/>
              </a:spcAft>
              <a:buFont typeface="Arial" pitchFamily="34" charset="0"/>
              <a:buNone/>
              <a:defRPr/>
            </a:pPr>
            <a:r>
              <a:rPr lang="en-US" sz="2600" dirty="0" smtClean="0">
                <a:solidFill>
                  <a:srgbClr val="C00000"/>
                </a:solidFill>
              </a:rPr>
              <a:t>		         </a:t>
            </a:r>
            <a:r>
              <a:rPr lang="en-US" sz="2400" dirty="0" smtClean="0">
                <a:solidFill>
                  <a:schemeClr val="accent1">
                    <a:lumMod val="75000"/>
                  </a:schemeClr>
                </a:solidFill>
              </a:rPr>
              <a:t>Saint </a:t>
            </a:r>
            <a:r>
              <a:rPr lang="en-US" sz="2400" dirty="0" smtClean="0">
                <a:solidFill>
                  <a:srgbClr val="C00000"/>
                </a:solidFill>
              </a:rPr>
              <a:t>          </a:t>
            </a:r>
            <a:r>
              <a:rPr lang="en-US" sz="2400" dirty="0" smtClean="0">
                <a:solidFill>
                  <a:srgbClr val="00B050"/>
                </a:solidFill>
              </a:rPr>
              <a:t>Spirit</a:t>
            </a:r>
          </a:p>
          <a:p>
            <a:pPr eaLnBrk="1" fontAlgn="auto" hangingPunct="1">
              <a:spcAft>
                <a:spcPts val="0"/>
              </a:spcAft>
              <a:buFont typeface="Arial" pitchFamily="34" charset="0"/>
              <a:buNone/>
              <a:defRPr/>
            </a:pPr>
            <a:r>
              <a:rPr lang="en-US" dirty="0" smtClean="0"/>
              <a:t>       </a:t>
            </a:r>
            <a:r>
              <a:rPr lang="en-US" sz="2400" dirty="0" smtClean="0"/>
              <a:t>British Library revision proposal 6JSC/BL/4 would add new instructions</a:t>
            </a:r>
          </a:p>
          <a:p>
            <a:pPr eaLnBrk="1" fontAlgn="auto" hangingPunct="1">
              <a:spcAft>
                <a:spcPts val="0"/>
              </a:spcAft>
              <a:buFont typeface="Arial" pitchFamily="34" charset="0"/>
              <a:buNone/>
              <a:defRPr/>
            </a:pPr>
            <a:r>
              <a:rPr lang="en-US" sz="2400" dirty="0" smtClean="0"/>
              <a:t>	    for persons named in religious works, fictitious and legendary</a:t>
            </a:r>
          </a:p>
          <a:p>
            <a:pPr eaLnBrk="1" fontAlgn="auto" hangingPunct="1">
              <a:spcAft>
                <a:spcPts val="0"/>
              </a:spcAft>
              <a:buFont typeface="Arial" pitchFamily="34" charset="0"/>
              <a:buNone/>
              <a:defRPr/>
            </a:pPr>
            <a:r>
              <a:rPr lang="en-US" sz="2400" dirty="0" smtClean="0"/>
              <a:t>	    persons, and non-human entities and would restore some other types </a:t>
            </a:r>
          </a:p>
          <a:p>
            <a:pPr eaLnBrk="1" fontAlgn="auto" hangingPunct="1">
              <a:spcAft>
                <a:spcPts val="0"/>
              </a:spcAft>
              <a:buFont typeface="Arial" pitchFamily="34" charset="0"/>
              <a:buNone/>
              <a:defRPr/>
            </a:pPr>
            <a:r>
              <a:rPr lang="en-US" sz="2400" dirty="0" smtClean="0"/>
              <a:t>	    of distinguishing terms that were allowed by AACR2 22.19</a:t>
            </a:r>
          </a:p>
          <a:p>
            <a:pPr eaLnBrk="1" fontAlgn="auto" hangingPunct="1">
              <a:spcAft>
                <a:spcPts val="0"/>
              </a:spcAft>
              <a:buFont typeface="Arial" pitchFamily="34" charset="0"/>
              <a:buNone/>
              <a:defRPr/>
            </a:pPr>
            <a:endParaRPr lang="en-US" sz="2400" dirty="0" smtClean="0"/>
          </a:p>
          <a:p>
            <a:pPr eaLnBrk="1" fontAlgn="auto" hangingPunct="1">
              <a:spcAft>
                <a:spcPts val="0"/>
              </a:spcAft>
              <a:buFont typeface="Arial" pitchFamily="34" charset="0"/>
              <a:buNone/>
              <a:defRPr/>
            </a:pPr>
            <a:r>
              <a:rPr lang="en-US" b="1" dirty="0" smtClean="0"/>
              <a:t>Profession or occupation</a:t>
            </a:r>
            <a:r>
              <a:rPr lang="en-US" dirty="0" smtClean="0"/>
              <a:t> (for a person whose name consists of a phrase or appellation not conveying the idea of a person) 	 </a:t>
            </a:r>
            <a:r>
              <a:rPr lang="en-US" sz="2600" dirty="0" smtClean="0">
                <a:solidFill>
                  <a:srgbClr val="C00000"/>
                </a:solidFill>
              </a:rPr>
              <a:t>MARC Authority 374</a:t>
            </a:r>
          </a:p>
          <a:p>
            <a:pPr eaLnBrk="1" fontAlgn="auto" hangingPunct="1">
              <a:spcAft>
                <a:spcPts val="0"/>
              </a:spcAft>
              <a:buFont typeface="Arial" pitchFamily="34" charset="0"/>
              <a:buNone/>
              <a:defRPr/>
            </a:pPr>
            <a:r>
              <a:rPr lang="en-US" dirty="0" smtClean="0"/>
              <a:t>   	     </a:t>
            </a:r>
            <a:r>
              <a:rPr lang="en-US" sz="2400" dirty="0" smtClean="0">
                <a:solidFill>
                  <a:schemeClr val="accent4">
                    <a:lumMod val="75000"/>
                  </a:schemeClr>
                </a:solidFill>
              </a:rPr>
              <a:t>Rapper</a:t>
            </a:r>
            <a:r>
              <a:rPr lang="en-US" sz="2400" dirty="0" smtClean="0"/>
              <a:t>	      </a:t>
            </a:r>
            <a:r>
              <a:rPr lang="en-US" sz="2400" dirty="0" smtClean="0">
                <a:solidFill>
                  <a:srgbClr val="7030A0"/>
                </a:solidFill>
              </a:rPr>
              <a:t>Disc jockey</a:t>
            </a:r>
            <a:r>
              <a:rPr lang="en-US" sz="2400" dirty="0" smtClean="0"/>
              <a:t>        </a:t>
            </a:r>
            <a:r>
              <a:rPr lang="en-US" sz="2400" dirty="0" smtClean="0">
                <a:solidFill>
                  <a:schemeClr val="accent2">
                    <a:lumMod val="75000"/>
                  </a:schemeClr>
                </a:solidFill>
              </a:rPr>
              <a:t>Writer</a:t>
            </a:r>
            <a:r>
              <a:rPr lang="en-US" sz="2400" dirty="0" smtClean="0"/>
              <a:t>        </a:t>
            </a:r>
            <a:r>
              <a:rPr lang="en-US" sz="2400" dirty="0" smtClean="0">
                <a:solidFill>
                  <a:schemeClr val="accent3">
                    <a:lumMod val="50000"/>
                  </a:schemeClr>
                </a:solidFill>
              </a:rPr>
              <a:t>Poet</a:t>
            </a:r>
            <a:r>
              <a:rPr lang="en-US" sz="2400" dirty="0" smtClean="0"/>
              <a:t>       </a:t>
            </a:r>
            <a:r>
              <a:rPr lang="en-US" sz="2400" dirty="0" smtClean="0">
                <a:solidFill>
                  <a:schemeClr val="accent2"/>
                </a:solidFill>
              </a:rPr>
              <a:t>Cartoonist</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b="1" dirty="0" smtClean="0"/>
              <a:t>Identifier for the person</a:t>
            </a:r>
            <a:r>
              <a:rPr lang="en-US" dirty="0" smtClean="0"/>
              <a:t>    </a:t>
            </a:r>
            <a:r>
              <a:rPr lang="en-US" sz="2600" dirty="0" smtClean="0">
                <a:solidFill>
                  <a:srgbClr val="C00000"/>
                </a:solidFill>
              </a:rPr>
              <a:t>MARC Authority 010</a:t>
            </a:r>
          </a:p>
          <a:p>
            <a:pPr eaLnBrk="1" fontAlgn="auto" hangingPunct="1">
              <a:spcAft>
                <a:spcPts val="0"/>
              </a:spcAft>
              <a:buFont typeface="Arial" pitchFamily="34" charset="0"/>
              <a:buNone/>
              <a:defRPr/>
            </a:pP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533400" y="0"/>
            <a:ext cx="8229600" cy="1143000"/>
          </a:xfrm>
        </p:spPr>
        <p:txBody>
          <a:bodyPr/>
          <a:lstStyle/>
          <a:p>
            <a:pPr eaLnBrk="1" hangingPunct="1"/>
            <a:r>
              <a:rPr lang="en-US" sz="4000" smtClean="0"/>
              <a:t>8.3  Core Elements</a:t>
            </a:r>
          </a:p>
        </p:txBody>
      </p:sp>
      <p:sp>
        <p:nvSpPr>
          <p:cNvPr id="3" name="Content Placeholder 2"/>
          <p:cNvSpPr>
            <a:spLocks noGrp="1"/>
          </p:cNvSpPr>
          <p:nvPr>
            <p:ph idx="1"/>
          </p:nvPr>
        </p:nvSpPr>
        <p:spPr>
          <a:xfrm>
            <a:off x="457200" y="1066800"/>
            <a:ext cx="8229600" cy="5791200"/>
          </a:xfrm>
        </p:spPr>
        <p:txBody>
          <a:bodyPr rtlCol="0">
            <a:normAutofit fontScale="62500" lnSpcReduction="20000"/>
          </a:bodyPr>
          <a:lstStyle/>
          <a:p>
            <a:pPr eaLnBrk="1" fontAlgn="auto" hangingPunct="1">
              <a:spcAft>
                <a:spcPts val="0"/>
              </a:spcAft>
              <a:buFont typeface="Arial" pitchFamily="34" charset="0"/>
              <a:buNone/>
              <a:defRPr/>
            </a:pPr>
            <a:r>
              <a:rPr lang="en-US" sz="3800" dirty="0" smtClean="0"/>
              <a:t>If the preferred name for the person, family, or corporate body is the same as or similar to a name by which another person, family, or corporate body is known, record as many of the additional identifying elements listed below as necessary to differentiate them. Record the elements either as parts of the authorized access point representing the person, family, or corporate body, or as separate elements, or as both.</a:t>
            </a:r>
          </a:p>
          <a:p>
            <a:pPr eaLnBrk="1" fontAlgn="auto" hangingPunct="1">
              <a:spcAft>
                <a:spcPts val="0"/>
              </a:spcAft>
              <a:buFont typeface="Arial" pitchFamily="34" charset="0"/>
              <a:buNone/>
              <a:defRPr/>
            </a:pPr>
            <a:endParaRPr lang="en-US" sz="3800" dirty="0" smtClean="0"/>
          </a:p>
          <a:p>
            <a:pPr eaLnBrk="1" fontAlgn="auto" hangingPunct="1">
              <a:spcAft>
                <a:spcPts val="0"/>
              </a:spcAft>
              <a:buFont typeface="Arial" pitchFamily="34" charset="0"/>
              <a:buNone/>
              <a:defRPr/>
            </a:pPr>
            <a:r>
              <a:rPr lang="en-US" sz="3800" b="1" dirty="0" smtClean="0"/>
              <a:t>Fuller form of name</a:t>
            </a:r>
            <a:r>
              <a:rPr lang="en-US" sz="3800" dirty="0" smtClean="0"/>
              <a:t> 		</a:t>
            </a:r>
            <a:r>
              <a:rPr lang="en-US" sz="3500" dirty="0" smtClean="0">
                <a:solidFill>
                  <a:srgbClr val="C00000"/>
                </a:solidFill>
              </a:rPr>
              <a:t>MARC Authority 378</a:t>
            </a:r>
          </a:p>
          <a:p>
            <a:pPr eaLnBrk="1" fontAlgn="auto" hangingPunct="1">
              <a:spcAft>
                <a:spcPts val="0"/>
              </a:spcAft>
              <a:buFont typeface="Arial" pitchFamily="34" charset="0"/>
              <a:buNone/>
              <a:defRPr/>
            </a:pPr>
            <a:r>
              <a:rPr lang="en-US" sz="3800" b="1" dirty="0" smtClean="0"/>
              <a:t>Profession or occupation</a:t>
            </a:r>
            <a:r>
              <a:rPr lang="en-US" sz="3800" dirty="0" smtClean="0"/>
              <a:t>		</a:t>
            </a:r>
            <a:r>
              <a:rPr lang="en-US" sz="3500" dirty="0" smtClean="0">
                <a:solidFill>
                  <a:srgbClr val="C00000"/>
                </a:solidFill>
              </a:rPr>
              <a:t>MARC Authority 374 </a:t>
            </a:r>
          </a:p>
          <a:p>
            <a:pPr eaLnBrk="1" fontAlgn="auto" hangingPunct="1">
              <a:spcAft>
                <a:spcPts val="0"/>
              </a:spcAft>
              <a:buFont typeface="Arial" pitchFamily="34" charset="0"/>
              <a:buNone/>
              <a:defRPr/>
            </a:pPr>
            <a:r>
              <a:rPr lang="en-US" sz="3800" b="1" dirty="0" smtClean="0"/>
              <a:t>Period of activity of the person</a:t>
            </a:r>
            <a:r>
              <a:rPr lang="en-US" sz="3800" dirty="0" smtClean="0"/>
              <a:t>	</a:t>
            </a:r>
            <a:r>
              <a:rPr lang="en-US" sz="3500" dirty="0" smtClean="0">
                <a:solidFill>
                  <a:srgbClr val="C00000"/>
                </a:solidFill>
              </a:rPr>
              <a:t>MARC Authority 046 $s $t</a:t>
            </a:r>
          </a:p>
          <a:p>
            <a:pPr eaLnBrk="1" fontAlgn="auto" hangingPunct="1">
              <a:spcAft>
                <a:spcPts val="0"/>
              </a:spcAft>
              <a:buFont typeface="Arial" pitchFamily="34" charset="0"/>
              <a:buNone/>
              <a:defRPr/>
            </a:pPr>
            <a:endParaRPr lang="en-US" sz="3800" dirty="0"/>
          </a:p>
          <a:p>
            <a:pPr eaLnBrk="1" fontAlgn="auto" hangingPunct="1">
              <a:spcAft>
                <a:spcPts val="0"/>
              </a:spcAft>
              <a:buFont typeface="Arial" pitchFamily="34" charset="0"/>
              <a:buNone/>
              <a:defRPr/>
            </a:pPr>
            <a:r>
              <a:rPr lang="en-US" sz="3800" dirty="0" smtClean="0"/>
              <a:t>If none of the other identifying attributes listed above for a person can be readily ascertained, designate the name as an undifferentiated name (see 8.11).</a:t>
            </a:r>
          </a:p>
          <a:p>
            <a:pPr eaLnBrk="1" fontAlgn="auto" hangingPunct="1">
              <a:spcAft>
                <a:spcPts val="0"/>
              </a:spcAft>
              <a:buFont typeface="Arial" pitchFamily="34" charset="0"/>
              <a:buChar char="•"/>
              <a:defRPr/>
            </a:pPr>
            <a:endParaRPr lang="en-US" sz="3800" dirty="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None/>
              <a:defRPr/>
            </a:pP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ScreenShot262.bmp"/>
          <p:cNvPicPr>
            <a:picLocks noChangeAspect="1"/>
          </p:cNvPicPr>
          <p:nvPr/>
        </p:nvPicPr>
        <p:blipFill>
          <a:blip r:embed="rId3" cstate="print"/>
          <a:srcRect/>
          <a:stretch>
            <a:fillRect/>
          </a:stretch>
        </p:blipFill>
        <p:spPr bwMode="auto">
          <a:xfrm>
            <a:off x="533400" y="381000"/>
            <a:ext cx="8156575" cy="619125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1143000"/>
          </a:xfrm>
        </p:spPr>
        <p:txBody>
          <a:bodyPr/>
          <a:lstStyle/>
          <a:p>
            <a:pPr eaLnBrk="1" hangingPunct="1"/>
            <a:r>
              <a:rPr lang="en-US" sz="3500" smtClean="0"/>
              <a:t>Titles or Terms Associated with Surnames</a:t>
            </a:r>
          </a:p>
        </p:txBody>
      </p:sp>
      <p:sp>
        <p:nvSpPr>
          <p:cNvPr id="81923" name="Text Placeholder 2"/>
          <p:cNvSpPr>
            <a:spLocks noGrp="1"/>
          </p:cNvSpPr>
          <p:nvPr>
            <p:ph type="body" idx="1"/>
          </p:nvPr>
        </p:nvSpPr>
        <p:spPr>
          <a:xfrm>
            <a:off x="457200" y="990600"/>
            <a:ext cx="4040188" cy="639763"/>
          </a:xfrm>
        </p:spPr>
        <p:txBody>
          <a:bodyPr/>
          <a:lstStyle/>
          <a:p>
            <a:pPr algn="ctr" eaLnBrk="1" hangingPunct="1"/>
            <a:r>
              <a:rPr lang="en-US" smtClean="0"/>
              <a:t>AACR2  22.15C, 22.19B</a:t>
            </a:r>
          </a:p>
        </p:txBody>
      </p:sp>
      <p:sp>
        <p:nvSpPr>
          <p:cNvPr id="84996" name="Content Placeholder 3"/>
          <p:cNvSpPr>
            <a:spLocks noGrp="1"/>
          </p:cNvSpPr>
          <p:nvPr>
            <p:ph sz="half" idx="2"/>
          </p:nvPr>
        </p:nvSpPr>
        <p:spPr>
          <a:xfrm>
            <a:off x="457200" y="1752600"/>
            <a:ext cx="4040188" cy="4495800"/>
          </a:xfrm>
        </p:spPr>
        <p:txBody>
          <a:bodyPr rtlCol="0">
            <a:normAutofit fontScale="92500" lnSpcReduction="10000"/>
          </a:bodyPr>
          <a:lstStyle/>
          <a:p>
            <a:pPr eaLnBrk="1" fontAlgn="auto" hangingPunct="1">
              <a:spcAft>
                <a:spcPts val="0"/>
              </a:spcAft>
              <a:buFont typeface="Arial" charset="0"/>
              <a:buNone/>
              <a:defRPr/>
            </a:pPr>
            <a:r>
              <a:rPr lang="en-US" dirty="0" smtClean="0"/>
              <a:t>Do not add other titles or terms associated with names entered under surname unless they are required to distinguish between two or more persons with the same name and neither dates nor fuller forms of name are available (see 22.19B).</a:t>
            </a:r>
          </a:p>
          <a:p>
            <a:pPr eaLnBrk="1" fontAlgn="auto" hangingPunct="1">
              <a:spcAft>
                <a:spcPts val="0"/>
              </a:spcAft>
              <a:buFont typeface="Arial" charset="0"/>
              <a:buNone/>
              <a:defRPr/>
            </a:pPr>
            <a:endParaRPr lang="en-US" dirty="0" smtClean="0"/>
          </a:p>
          <a:p>
            <a:pPr eaLnBrk="1" fontAlgn="auto" hangingPunct="1">
              <a:spcAft>
                <a:spcPts val="0"/>
              </a:spcAft>
              <a:buFont typeface="Arial" pitchFamily="34" charset="0"/>
              <a:buNone/>
              <a:defRPr/>
            </a:pPr>
            <a:r>
              <a:rPr lang="en-US" dirty="0" smtClean="0"/>
              <a:t>100 1_  $a </a:t>
            </a:r>
            <a:r>
              <a:rPr lang="es-ES" dirty="0"/>
              <a:t>Iglesias, Julio, </a:t>
            </a:r>
            <a:r>
              <a:rPr lang="es-ES" dirty="0" smtClean="0"/>
              <a:t>$d </a:t>
            </a:r>
            <a:r>
              <a:rPr lang="es-ES" dirty="0"/>
              <a:t>1973-</a:t>
            </a:r>
            <a:endParaRPr lang="en-US" dirty="0" smtClean="0"/>
          </a:p>
          <a:p>
            <a:pPr eaLnBrk="1" fontAlgn="auto" hangingPunct="1">
              <a:spcAft>
                <a:spcPts val="0"/>
              </a:spcAft>
              <a:buFont typeface="Arial" pitchFamily="34" charset="0"/>
              <a:buNone/>
              <a:defRPr/>
            </a:pPr>
            <a:r>
              <a:rPr lang="en-US" dirty="0" smtClean="0"/>
              <a:t>	</a:t>
            </a:r>
            <a:r>
              <a:rPr lang="en-US" i="1" dirty="0" smtClean="0"/>
              <a:t>Usage: </a:t>
            </a:r>
            <a:r>
              <a:rPr lang="en-US" dirty="0"/>
              <a:t>Julio Iglesias, Jr.</a:t>
            </a:r>
            <a:endParaRPr lang="en-US" dirty="0" smtClean="0"/>
          </a:p>
          <a:p>
            <a:pPr eaLnBrk="1" fontAlgn="auto" hangingPunct="1">
              <a:spcAft>
                <a:spcPts val="0"/>
              </a:spcAft>
              <a:buFont typeface="Arial" charset="0"/>
              <a:buNone/>
              <a:defRPr/>
            </a:pPr>
            <a:r>
              <a:rPr lang="en-US" dirty="0"/>
              <a:t>	</a:t>
            </a:r>
            <a:r>
              <a:rPr lang="en-US" i="1" dirty="0" smtClean="0"/>
              <a:t>Date of birth available</a:t>
            </a:r>
          </a:p>
        </p:txBody>
      </p:sp>
      <p:sp>
        <p:nvSpPr>
          <p:cNvPr id="81925" name="Text Placeholder 4"/>
          <p:cNvSpPr>
            <a:spLocks noGrp="1"/>
          </p:cNvSpPr>
          <p:nvPr>
            <p:ph type="body" sz="quarter" idx="3"/>
          </p:nvPr>
        </p:nvSpPr>
        <p:spPr>
          <a:xfrm>
            <a:off x="4648200" y="990600"/>
            <a:ext cx="4041775" cy="639763"/>
          </a:xfrm>
        </p:spPr>
        <p:txBody>
          <a:bodyPr/>
          <a:lstStyle/>
          <a:p>
            <a:pPr algn="ctr" eaLnBrk="1" hangingPunct="1"/>
            <a:r>
              <a:rPr lang="en-US" smtClean="0"/>
              <a:t>RDA  9.2.2.9.5</a:t>
            </a:r>
          </a:p>
        </p:txBody>
      </p:sp>
      <p:sp>
        <p:nvSpPr>
          <p:cNvPr id="84998" name="Content Placeholder 5"/>
          <p:cNvSpPr>
            <a:spLocks noGrp="1"/>
          </p:cNvSpPr>
          <p:nvPr>
            <p:ph sz="quarter" idx="4"/>
          </p:nvPr>
        </p:nvSpPr>
        <p:spPr>
          <a:xfrm>
            <a:off x="4648200" y="1752600"/>
            <a:ext cx="4041775" cy="4683125"/>
          </a:xfrm>
        </p:spPr>
        <p:txBody>
          <a:bodyPr rtlCol="0">
            <a:normAutofit lnSpcReduction="10000"/>
          </a:bodyPr>
          <a:lstStyle/>
          <a:p>
            <a:pPr eaLnBrk="1" fontAlgn="auto" hangingPunct="1">
              <a:spcAft>
                <a:spcPts val="0"/>
              </a:spcAft>
              <a:buFont typeface="Arial" charset="0"/>
              <a:buNone/>
              <a:defRPr/>
            </a:pPr>
            <a:r>
              <a:rPr lang="en-US" sz="2200" dirty="0" smtClean="0"/>
              <a:t>Treat </a:t>
            </a:r>
            <a:r>
              <a:rPr lang="en-US" sz="2200" i="1" dirty="0" err="1" smtClean="0"/>
              <a:t>Filho</a:t>
            </a:r>
            <a:r>
              <a:rPr lang="en-US" sz="2200" dirty="0" smtClean="0"/>
              <a:t>, </a:t>
            </a:r>
            <a:r>
              <a:rPr lang="en-US" sz="2200" i="1" dirty="0" smtClean="0"/>
              <a:t>Junior</a:t>
            </a:r>
            <a:r>
              <a:rPr lang="en-US" sz="2200" dirty="0" smtClean="0"/>
              <a:t>, </a:t>
            </a:r>
            <a:r>
              <a:rPr lang="en-US" sz="2200" i="1" dirty="0" err="1" smtClean="0"/>
              <a:t>Neto</a:t>
            </a:r>
            <a:r>
              <a:rPr lang="en-US" sz="2200" dirty="0" smtClean="0"/>
              <a:t>, </a:t>
            </a:r>
            <a:r>
              <a:rPr lang="en-US" sz="2200" i="1" dirty="0" err="1" smtClean="0"/>
              <a:t>Netto</a:t>
            </a:r>
            <a:r>
              <a:rPr lang="en-US" sz="2200" dirty="0" smtClean="0"/>
              <a:t>, or </a:t>
            </a:r>
            <a:r>
              <a:rPr lang="en-US" sz="2200" i="1" dirty="0" err="1" smtClean="0"/>
              <a:t>Sobrinho</a:t>
            </a:r>
            <a:r>
              <a:rPr lang="en-US" sz="2200" dirty="0" smtClean="0"/>
              <a:t> following a Portuguese surname as part of the surname.</a:t>
            </a:r>
          </a:p>
          <a:p>
            <a:pPr eaLnBrk="1" fontAlgn="auto" hangingPunct="1">
              <a:spcAft>
                <a:spcPts val="0"/>
              </a:spcAft>
              <a:buFont typeface="Arial" charset="0"/>
              <a:buNone/>
              <a:defRPr/>
            </a:pPr>
            <a:r>
              <a:rPr lang="en-US" sz="2200" dirty="0" smtClean="0"/>
              <a:t>Record similar terms (e.g., </a:t>
            </a:r>
            <a:r>
              <a:rPr lang="en-US" sz="2200" i="1" dirty="0" smtClean="0"/>
              <a:t>Jr.</a:t>
            </a:r>
            <a:r>
              <a:rPr lang="en-US" sz="2200" dirty="0" smtClean="0"/>
              <a:t>, </a:t>
            </a:r>
            <a:r>
              <a:rPr lang="en-US" sz="2200" i="1" dirty="0" smtClean="0"/>
              <a:t>Sr.</a:t>
            </a:r>
            <a:r>
              <a:rPr lang="en-US" sz="2200" dirty="0" smtClean="0"/>
              <a:t>, </a:t>
            </a:r>
            <a:r>
              <a:rPr lang="en-US" sz="2200" i="1" dirty="0" err="1" smtClean="0"/>
              <a:t>fils</a:t>
            </a:r>
            <a:r>
              <a:rPr lang="en-US" sz="2200" dirty="0" smtClean="0"/>
              <a:t>, </a:t>
            </a:r>
            <a:r>
              <a:rPr lang="en-US" sz="2200" i="1" dirty="0" err="1" smtClean="0"/>
              <a:t>père</a:t>
            </a:r>
            <a:r>
              <a:rPr lang="en-US" sz="2200" dirty="0" smtClean="0"/>
              <a:t>) and numbers (e.g., </a:t>
            </a:r>
            <a:r>
              <a:rPr lang="en-US" sz="2200" i="1" dirty="0" smtClean="0"/>
              <a:t>III</a:t>
            </a:r>
            <a:r>
              <a:rPr lang="en-US" sz="2200" dirty="0" smtClean="0"/>
              <a:t>) occurring in languages other than Portuguese following the person’s forename or forenames, preceded by a comma.</a:t>
            </a:r>
          </a:p>
          <a:p>
            <a:pPr eaLnBrk="1" fontAlgn="auto" hangingPunct="1">
              <a:spcAft>
                <a:spcPts val="0"/>
              </a:spcAft>
              <a:buFont typeface="Arial" charset="0"/>
              <a:buNone/>
              <a:defRPr/>
            </a:pPr>
            <a:endParaRPr lang="en-US" sz="2000" dirty="0" smtClean="0"/>
          </a:p>
          <a:p>
            <a:pPr eaLnBrk="1" fontAlgn="auto" hangingPunct="1">
              <a:spcBef>
                <a:spcPct val="0"/>
              </a:spcBef>
              <a:spcAft>
                <a:spcPts val="0"/>
              </a:spcAft>
              <a:buFont typeface="Arial" pitchFamily="34" charset="0"/>
              <a:buNone/>
              <a:defRPr/>
            </a:pPr>
            <a:r>
              <a:rPr lang="en-US" sz="2200" dirty="0" smtClean="0"/>
              <a:t>100 1_ $a </a:t>
            </a:r>
            <a:r>
              <a:rPr lang="es-ES" sz="2200" dirty="0"/>
              <a:t>Iglesias, Julio, </a:t>
            </a:r>
            <a:r>
              <a:rPr lang="es-ES" sz="2200" dirty="0" smtClean="0">
                <a:solidFill>
                  <a:srgbClr val="FF0000"/>
                </a:solidFill>
              </a:rPr>
              <a:t>$c </a:t>
            </a:r>
            <a:r>
              <a:rPr lang="es-ES" sz="2200" dirty="0">
                <a:solidFill>
                  <a:srgbClr val="FF0000"/>
                </a:solidFill>
              </a:rPr>
              <a:t>Jr., </a:t>
            </a:r>
            <a:r>
              <a:rPr lang="es-ES" sz="2200" dirty="0" smtClean="0"/>
              <a:t>	$d </a:t>
            </a:r>
            <a:r>
              <a:rPr lang="es-ES" sz="2200" dirty="0"/>
              <a:t>1973-</a:t>
            </a:r>
            <a:endParaRPr lang="en-US" sz="2200" dirty="0" smtClean="0"/>
          </a:p>
        </p:txBody>
      </p:sp>
      <p:sp>
        <p:nvSpPr>
          <p:cNvPr id="8" name="Slide Number Placeholder 7"/>
          <p:cNvSpPr>
            <a:spLocks noGrp="1"/>
          </p:cNvSpPr>
          <p:nvPr>
            <p:ph type="sldNum" sz="quarter" idx="12"/>
          </p:nvPr>
        </p:nvSpPr>
        <p:spPr/>
        <p:txBody>
          <a:bodyPr/>
          <a:lstStyle/>
          <a:p>
            <a:pPr>
              <a:defRPr/>
            </a:pPr>
            <a:fld id="{652E90D1-1280-4B95-A5BC-D1BEE1C9FA3C}" type="slidenum">
              <a:rPr lang="en-US"/>
              <a:pPr>
                <a:defRPr/>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reenShot238.bmp"/>
          <p:cNvPicPr>
            <a:picLocks noChangeAspect="1"/>
          </p:cNvPicPr>
          <p:nvPr/>
        </p:nvPicPr>
        <p:blipFill>
          <a:blip r:embed="rId2" cstate="print"/>
          <a:srcRect/>
          <a:stretch>
            <a:fillRect/>
          </a:stretch>
        </p:blipFill>
        <p:spPr bwMode="auto">
          <a:xfrm>
            <a:off x="0" y="914400"/>
            <a:ext cx="9144000" cy="484505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ScreenShot259.bmp"/>
          <p:cNvPicPr>
            <a:picLocks noChangeAspect="1"/>
          </p:cNvPicPr>
          <p:nvPr/>
        </p:nvPicPr>
        <p:blipFill>
          <a:blip r:embed="rId3" cstate="print"/>
          <a:srcRect/>
          <a:stretch>
            <a:fillRect/>
          </a:stretch>
        </p:blipFill>
        <p:spPr bwMode="auto">
          <a:xfrm>
            <a:off x="152400" y="609600"/>
            <a:ext cx="8761413" cy="5211763"/>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ScreenShot345.bmp"/>
          <p:cNvPicPr>
            <a:picLocks noChangeAspect="1"/>
          </p:cNvPicPr>
          <p:nvPr/>
        </p:nvPicPr>
        <p:blipFill>
          <a:blip r:embed="rId2" cstate="print"/>
          <a:srcRect/>
          <a:stretch>
            <a:fillRect/>
          </a:stretch>
        </p:blipFill>
        <p:spPr bwMode="auto">
          <a:xfrm>
            <a:off x="0" y="457200"/>
            <a:ext cx="8937625" cy="5986463"/>
          </a:xfrm>
          <a:prstGeom prst="rect">
            <a:avLst/>
          </a:prstGeom>
          <a:noFill/>
          <a:ln w="9525">
            <a:noFill/>
            <a:miter lim="800000"/>
            <a:headEnd/>
            <a:tailEnd/>
          </a:ln>
        </p:spPr>
      </p:pic>
      <p:sp>
        <p:nvSpPr>
          <p:cNvPr id="83971" name="TextBox 2"/>
          <p:cNvSpPr txBox="1">
            <a:spLocks noChangeArrowheads="1"/>
          </p:cNvSpPr>
          <p:nvPr/>
        </p:nvSpPr>
        <p:spPr bwMode="auto">
          <a:xfrm>
            <a:off x="6324600" y="1828800"/>
            <a:ext cx="1752600" cy="923925"/>
          </a:xfrm>
          <a:prstGeom prst="rect">
            <a:avLst/>
          </a:prstGeom>
          <a:solidFill>
            <a:schemeClr val="bg1"/>
          </a:solidFill>
          <a:ln w="19050">
            <a:solidFill>
              <a:srgbClr val="C00000"/>
            </a:solidFill>
            <a:miter lim="800000"/>
            <a:headEnd/>
            <a:tailEnd/>
          </a:ln>
        </p:spPr>
        <p:txBody>
          <a:bodyPr>
            <a:spAutoFit/>
          </a:bodyPr>
          <a:lstStyle/>
          <a:p>
            <a:r>
              <a:rPr lang="en-US" i="1">
                <a:solidFill>
                  <a:srgbClr val="C00000"/>
                </a:solidFill>
                <a:latin typeface="Calibri" pitchFamily="34" charset="0"/>
              </a:rPr>
              <a:t>Change from AACR2:</a:t>
            </a:r>
            <a:r>
              <a:rPr lang="en-US">
                <a:solidFill>
                  <a:srgbClr val="C00000"/>
                </a:solidFill>
                <a:latin typeface="Calibri" pitchFamily="34" charset="0"/>
              </a:rPr>
              <a:t> Record both years in full</a:t>
            </a:r>
          </a:p>
        </p:txBody>
      </p:sp>
      <p:sp>
        <p:nvSpPr>
          <p:cNvPr id="83972" name="TextBox 3"/>
          <p:cNvSpPr txBox="1">
            <a:spLocks noChangeArrowheads="1"/>
          </p:cNvSpPr>
          <p:nvPr/>
        </p:nvSpPr>
        <p:spPr bwMode="auto">
          <a:xfrm>
            <a:off x="6400800" y="4343400"/>
            <a:ext cx="1752600" cy="1754188"/>
          </a:xfrm>
          <a:prstGeom prst="rect">
            <a:avLst/>
          </a:prstGeom>
          <a:solidFill>
            <a:schemeClr val="bg1"/>
          </a:solidFill>
          <a:ln w="19050">
            <a:solidFill>
              <a:srgbClr val="C00000"/>
            </a:solidFill>
            <a:miter lim="800000"/>
            <a:headEnd/>
            <a:tailEnd/>
          </a:ln>
        </p:spPr>
        <p:txBody>
          <a:bodyPr>
            <a:spAutoFit/>
          </a:bodyPr>
          <a:lstStyle/>
          <a:p>
            <a:r>
              <a:rPr lang="en-US" i="1">
                <a:solidFill>
                  <a:srgbClr val="C00000"/>
                </a:solidFill>
                <a:latin typeface="Calibri" pitchFamily="34" charset="0"/>
              </a:rPr>
              <a:t>Change from AACR2:</a:t>
            </a:r>
            <a:r>
              <a:rPr lang="en-US">
                <a:solidFill>
                  <a:srgbClr val="C00000"/>
                </a:solidFill>
                <a:latin typeface="Calibri" pitchFamily="34" charset="0"/>
              </a:rPr>
              <a:t> Spell out </a:t>
            </a:r>
            <a:r>
              <a:rPr lang="en-US" i="1">
                <a:solidFill>
                  <a:srgbClr val="C00000"/>
                </a:solidFill>
                <a:latin typeface="Calibri" pitchFamily="34" charset="0"/>
              </a:rPr>
              <a:t>approximately </a:t>
            </a:r>
            <a:r>
              <a:rPr lang="en-US">
                <a:solidFill>
                  <a:srgbClr val="C00000"/>
                </a:solidFill>
                <a:latin typeface="Calibri" pitchFamily="34" charset="0"/>
              </a:rPr>
              <a:t>instead of using the abbreviation </a:t>
            </a:r>
            <a:r>
              <a:rPr lang="en-US" i="1">
                <a:solidFill>
                  <a:srgbClr val="C00000"/>
                </a:solidFill>
                <a:latin typeface="Calibri" pitchFamily="34" charset="0"/>
              </a:rPr>
              <a:t>ca.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descr="ScreenShot346.bmp"/>
          <p:cNvPicPr>
            <a:picLocks noChangeAspect="1"/>
          </p:cNvPicPr>
          <p:nvPr/>
        </p:nvPicPr>
        <p:blipFill>
          <a:blip r:embed="rId3" cstate="print"/>
          <a:srcRect/>
          <a:stretch>
            <a:fillRect/>
          </a:stretch>
        </p:blipFill>
        <p:spPr bwMode="auto">
          <a:xfrm>
            <a:off x="381000" y="381000"/>
            <a:ext cx="8575675" cy="4146550"/>
          </a:xfrm>
          <a:prstGeom prst="rect">
            <a:avLst/>
          </a:prstGeom>
          <a:noFill/>
          <a:ln w="9525">
            <a:noFill/>
            <a:miter lim="800000"/>
            <a:headEnd/>
            <a:tailEnd/>
          </a:ln>
        </p:spPr>
      </p:pic>
      <p:sp>
        <p:nvSpPr>
          <p:cNvPr id="84995" name="TextBox 2"/>
          <p:cNvSpPr txBox="1">
            <a:spLocks noChangeArrowheads="1"/>
          </p:cNvSpPr>
          <p:nvPr/>
        </p:nvSpPr>
        <p:spPr bwMode="auto">
          <a:xfrm>
            <a:off x="3962400" y="1447800"/>
            <a:ext cx="1752600" cy="2032000"/>
          </a:xfrm>
          <a:prstGeom prst="rect">
            <a:avLst/>
          </a:prstGeom>
          <a:solidFill>
            <a:schemeClr val="bg1"/>
          </a:solidFill>
          <a:ln w="19050">
            <a:solidFill>
              <a:srgbClr val="C00000"/>
            </a:solidFill>
            <a:miter lim="800000"/>
            <a:headEnd/>
            <a:tailEnd/>
          </a:ln>
        </p:spPr>
        <p:txBody>
          <a:bodyPr>
            <a:spAutoFit/>
          </a:bodyPr>
          <a:lstStyle/>
          <a:p>
            <a:r>
              <a:rPr lang="en-US" i="1">
                <a:solidFill>
                  <a:srgbClr val="C00000"/>
                </a:solidFill>
                <a:latin typeface="Calibri" pitchFamily="34" charset="0"/>
              </a:rPr>
              <a:t>Change from AACR2:</a:t>
            </a:r>
            <a:r>
              <a:rPr lang="en-US">
                <a:solidFill>
                  <a:srgbClr val="C00000"/>
                </a:solidFill>
                <a:latin typeface="Calibri" pitchFamily="34" charset="0"/>
              </a:rPr>
              <a:t> In access points, precede the date(s) of activity by the word </a:t>
            </a:r>
            <a:r>
              <a:rPr lang="en-US" i="1">
                <a:solidFill>
                  <a:srgbClr val="C00000"/>
                </a:solidFill>
                <a:latin typeface="Calibri" pitchFamily="34" charset="0"/>
              </a:rPr>
              <a:t>active </a:t>
            </a:r>
            <a:r>
              <a:rPr lang="en-US">
                <a:solidFill>
                  <a:srgbClr val="C00000"/>
                </a:solidFill>
                <a:latin typeface="Calibri" pitchFamily="34" charset="0"/>
              </a:rPr>
              <a:t>rather than by </a:t>
            </a:r>
            <a:r>
              <a:rPr lang="en-US" i="1">
                <a:solidFill>
                  <a:srgbClr val="C00000"/>
                </a:solidFill>
                <a:latin typeface="Calibri" pitchFamily="34" charset="0"/>
              </a:rPr>
              <a:t>fl.</a:t>
            </a:r>
          </a:p>
        </p:txBody>
      </p:sp>
      <p:sp>
        <p:nvSpPr>
          <p:cNvPr id="84996" name="TextBox 3"/>
          <p:cNvSpPr txBox="1">
            <a:spLocks noChangeArrowheads="1"/>
          </p:cNvSpPr>
          <p:nvPr/>
        </p:nvSpPr>
        <p:spPr bwMode="auto">
          <a:xfrm>
            <a:off x="609600" y="4648200"/>
            <a:ext cx="8153400" cy="646113"/>
          </a:xfrm>
          <a:prstGeom prst="rect">
            <a:avLst/>
          </a:prstGeom>
          <a:noFill/>
          <a:ln w="9525">
            <a:noFill/>
            <a:miter lim="800000"/>
            <a:headEnd/>
            <a:tailEnd/>
          </a:ln>
        </p:spPr>
        <p:txBody>
          <a:bodyPr>
            <a:spAutoFit/>
          </a:bodyPr>
          <a:lstStyle/>
          <a:p>
            <a:r>
              <a:rPr lang="en-US">
                <a:latin typeface="Calibri" pitchFamily="34" charset="0"/>
              </a:rPr>
              <a:t>Per RDA 9.3.4, period of activity can also be a single date, or can be a century or centuries in which the person was active.</a:t>
            </a:r>
          </a:p>
        </p:txBody>
      </p:sp>
      <p:pic>
        <p:nvPicPr>
          <p:cNvPr id="84997" name="Picture 5" descr="ScreenShot349.bmp"/>
          <p:cNvPicPr>
            <a:picLocks noChangeAspect="1"/>
          </p:cNvPicPr>
          <p:nvPr/>
        </p:nvPicPr>
        <p:blipFill>
          <a:blip r:embed="rId4" cstate="print"/>
          <a:srcRect/>
          <a:stretch>
            <a:fillRect/>
          </a:stretch>
        </p:blipFill>
        <p:spPr bwMode="auto">
          <a:xfrm>
            <a:off x="1524000" y="5486400"/>
            <a:ext cx="1536700" cy="781050"/>
          </a:xfrm>
          <a:prstGeom prst="rect">
            <a:avLst/>
          </a:prstGeom>
          <a:noFill/>
          <a:ln w="9525">
            <a:noFill/>
            <a:miter lim="800000"/>
            <a:headEnd/>
            <a:tailEnd/>
          </a:ln>
        </p:spPr>
      </p:pic>
      <p:pic>
        <p:nvPicPr>
          <p:cNvPr id="84998" name="Picture 9" descr="ScreenShot352.bmp"/>
          <p:cNvPicPr>
            <a:picLocks noChangeAspect="1"/>
          </p:cNvPicPr>
          <p:nvPr/>
        </p:nvPicPr>
        <p:blipFill>
          <a:blip r:embed="rId5" cstate="print"/>
          <a:srcRect/>
          <a:stretch>
            <a:fillRect/>
          </a:stretch>
        </p:blipFill>
        <p:spPr bwMode="auto">
          <a:xfrm>
            <a:off x="6019800" y="5791200"/>
            <a:ext cx="2424113" cy="835025"/>
          </a:xfrm>
          <a:prstGeom prst="rect">
            <a:avLst/>
          </a:prstGeom>
          <a:noFill/>
          <a:ln w="9525">
            <a:noFill/>
            <a:miter lim="800000"/>
            <a:headEnd/>
            <a:tailEnd/>
          </a:ln>
        </p:spPr>
      </p:pic>
      <p:pic>
        <p:nvPicPr>
          <p:cNvPr id="84999" name="Picture 10" descr="ScreenShot353.bmp"/>
          <p:cNvPicPr>
            <a:picLocks noChangeAspect="1"/>
          </p:cNvPicPr>
          <p:nvPr/>
        </p:nvPicPr>
        <p:blipFill>
          <a:blip r:embed="rId6" cstate="print"/>
          <a:srcRect/>
          <a:stretch>
            <a:fillRect/>
          </a:stretch>
        </p:blipFill>
        <p:spPr bwMode="auto">
          <a:xfrm>
            <a:off x="3886200" y="5486400"/>
            <a:ext cx="2252663" cy="1154113"/>
          </a:xfrm>
          <a:prstGeom prst="rect">
            <a:avLst/>
          </a:prstGeom>
          <a:noFill/>
          <a:ln w="9525">
            <a:noFill/>
            <a:miter lim="800000"/>
            <a:headEnd/>
            <a:tailEnd/>
          </a:ln>
        </p:spPr>
      </p:pic>
      <p:sp>
        <p:nvSpPr>
          <p:cNvPr id="85000" name="TextBox 11"/>
          <p:cNvSpPr txBox="1">
            <a:spLocks noChangeArrowheads="1"/>
          </p:cNvSpPr>
          <p:nvPr/>
        </p:nvSpPr>
        <p:spPr bwMode="auto">
          <a:xfrm>
            <a:off x="6324600" y="1447800"/>
            <a:ext cx="1752600" cy="2032000"/>
          </a:xfrm>
          <a:prstGeom prst="rect">
            <a:avLst/>
          </a:prstGeom>
          <a:solidFill>
            <a:schemeClr val="bg1"/>
          </a:solidFill>
          <a:ln w="19050">
            <a:solidFill>
              <a:srgbClr val="C00000"/>
            </a:solidFill>
            <a:miter lim="800000"/>
            <a:headEnd/>
            <a:tailEnd/>
          </a:ln>
        </p:spPr>
        <p:txBody>
          <a:bodyPr>
            <a:spAutoFit/>
          </a:bodyPr>
          <a:lstStyle/>
          <a:p>
            <a:r>
              <a:rPr lang="en-US" i="1">
                <a:solidFill>
                  <a:srgbClr val="C00000"/>
                </a:solidFill>
                <a:latin typeface="Calibri" pitchFamily="34" charset="0"/>
              </a:rPr>
              <a:t>Change from AACR2:</a:t>
            </a:r>
            <a:r>
              <a:rPr lang="en-US">
                <a:solidFill>
                  <a:srgbClr val="C00000"/>
                </a:solidFill>
                <a:latin typeface="Calibri" pitchFamily="34" charset="0"/>
              </a:rPr>
              <a:t> No restriction on using  years of activity for 20th or 21st century persons.</a:t>
            </a:r>
            <a:endParaRPr lang="en-US" i="1">
              <a:solidFill>
                <a:srgbClr val="C00000"/>
              </a:solidFill>
              <a:latin typeface="Calibri"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ScreenShot354.bmp"/>
          <p:cNvPicPr>
            <a:picLocks noChangeAspect="1"/>
          </p:cNvPicPr>
          <p:nvPr/>
        </p:nvPicPr>
        <p:blipFill>
          <a:blip r:embed="rId3" cstate="print"/>
          <a:srcRect/>
          <a:stretch>
            <a:fillRect/>
          </a:stretch>
        </p:blipFill>
        <p:spPr bwMode="auto">
          <a:xfrm>
            <a:off x="533400" y="0"/>
            <a:ext cx="8024813" cy="6875463"/>
          </a:xfrm>
          <a:prstGeom prst="rect">
            <a:avLst/>
          </a:prstGeom>
          <a:noFill/>
          <a:ln w="9525">
            <a:noFill/>
            <a:miter lim="800000"/>
            <a:headEnd/>
            <a:tailEnd/>
          </a:ln>
        </p:spPr>
      </p:pic>
      <p:sp>
        <p:nvSpPr>
          <p:cNvPr id="86019" name="TextBox 5"/>
          <p:cNvSpPr txBox="1">
            <a:spLocks noChangeArrowheads="1"/>
          </p:cNvSpPr>
          <p:nvPr/>
        </p:nvSpPr>
        <p:spPr bwMode="auto">
          <a:xfrm>
            <a:off x="6477000" y="5410200"/>
            <a:ext cx="1752600" cy="923925"/>
          </a:xfrm>
          <a:prstGeom prst="rect">
            <a:avLst/>
          </a:prstGeom>
          <a:solidFill>
            <a:schemeClr val="bg1"/>
          </a:solidFill>
          <a:ln w="19050">
            <a:solidFill>
              <a:srgbClr val="C00000"/>
            </a:solidFill>
            <a:miter lim="800000"/>
            <a:headEnd/>
            <a:tailEnd/>
          </a:ln>
        </p:spPr>
        <p:txBody>
          <a:bodyPr>
            <a:spAutoFit/>
          </a:bodyPr>
          <a:lstStyle/>
          <a:p>
            <a:r>
              <a:rPr lang="en-US" i="1">
                <a:solidFill>
                  <a:srgbClr val="C00000"/>
                </a:solidFill>
                <a:latin typeface="Calibri" pitchFamily="34" charset="0"/>
              </a:rPr>
              <a:t>Change from AACR2:</a:t>
            </a:r>
            <a:r>
              <a:rPr lang="en-US">
                <a:solidFill>
                  <a:srgbClr val="C00000"/>
                </a:solidFill>
                <a:latin typeface="Calibri" pitchFamily="34" charset="0"/>
              </a:rPr>
              <a:t> Spell out months</a:t>
            </a:r>
          </a:p>
        </p:txBody>
      </p:sp>
      <p:sp>
        <p:nvSpPr>
          <p:cNvPr id="86020" name="TextBox 7"/>
          <p:cNvSpPr txBox="1">
            <a:spLocks noChangeArrowheads="1"/>
          </p:cNvSpPr>
          <p:nvPr/>
        </p:nvSpPr>
        <p:spPr bwMode="auto">
          <a:xfrm>
            <a:off x="6400800" y="1219200"/>
            <a:ext cx="1752600" cy="2586038"/>
          </a:xfrm>
          <a:prstGeom prst="rect">
            <a:avLst/>
          </a:prstGeom>
          <a:solidFill>
            <a:schemeClr val="bg1"/>
          </a:solidFill>
          <a:ln w="19050">
            <a:solidFill>
              <a:srgbClr val="C00000"/>
            </a:solidFill>
            <a:miter lim="800000"/>
            <a:headEnd/>
            <a:tailEnd/>
          </a:ln>
        </p:spPr>
        <p:txBody>
          <a:bodyPr>
            <a:spAutoFit/>
          </a:bodyPr>
          <a:lstStyle/>
          <a:p>
            <a:r>
              <a:rPr lang="en-US" i="1">
                <a:solidFill>
                  <a:srgbClr val="C00000"/>
                </a:solidFill>
                <a:latin typeface="Calibri" pitchFamily="34" charset="0"/>
              </a:rPr>
              <a:t>Change from AACR2:</a:t>
            </a:r>
            <a:r>
              <a:rPr lang="en-US">
                <a:solidFill>
                  <a:srgbClr val="C00000"/>
                </a:solidFill>
                <a:latin typeface="Calibri" pitchFamily="34" charset="0"/>
              </a:rPr>
              <a:t> Always add a hyphen after a birth date in access points, regardless of whether person is alive or dead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ScreenShot355.bmp"/>
          <p:cNvPicPr>
            <a:picLocks noChangeAspect="1"/>
          </p:cNvPicPr>
          <p:nvPr/>
        </p:nvPicPr>
        <p:blipFill>
          <a:blip r:embed="rId3" cstate="print"/>
          <a:srcRect/>
          <a:stretch>
            <a:fillRect/>
          </a:stretch>
        </p:blipFill>
        <p:spPr bwMode="auto">
          <a:xfrm>
            <a:off x="31750" y="228600"/>
            <a:ext cx="9112250" cy="6465888"/>
          </a:xfrm>
          <a:prstGeom prst="rect">
            <a:avLst/>
          </a:prstGeom>
          <a:noFill/>
          <a:ln w="9525">
            <a:noFill/>
            <a:miter lim="800000"/>
            <a:headEnd/>
            <a:tailEnd/>
          </a:ln>
        </p:spPr>
      </p:pic>
      <p:sp>
        <p:nvSpPr>
          <p:cNvPr id="87043" name="TextBox 2"/>
          <p:cNvSpPr txBox="1">
            <a:spLocks noChangeArrowheads="1"/>
          </p:cNvSpPr>
          <p:nvPr/>
        </p:nvSpPr>
        <p:spPr bwMode="auto">
          <a:xfrm>
            <a:off x="6781800" y="3505200"/>
            <a:ext cx="1752600" cy="2862263"/>
          </a:xfrm>
          <a:prstGeom prst="rect">
            <a:avLst/>
          </a:prstGeom>
          <a:solidFill>
            <a:schemeClr val="bg1"/>
          </a:solidFill>
          <a:ln w="19050">
            <a:solidFill>
              <a:srgbClr val="C00000"/>
            </a:solidFill>
            <a:miter lim="800000"/>
            <a:headEnd/>
            <a:tailEnd/>
          </a:ln>
        </p:spPr>
        <p:txBody>
          <a:bodyPr>
            <a:spAutoFit/>
          </a:bodyPr>
          <a:lstStyle/>
          <a:p>
            <a:r>
              <a:rPr lang="en-US" i="1">
                <a:solidFill>
                  <a:srgbClr val="C00000"/>
                </a:solidFill>
                <a:latin typeface="Calibri" pitchFamily="34" charset="0"/>
              </a:rPr>
              <a:t>Change from AACR2:</a:t>
            </a:r>
            <a:r>
              <a:rPr lang="en-US">
                <a:solidFill>
                  <a:srgbClr val="C00000"/>
                </a:solidFill>
                <a:latin typeface="Calibri" pitchFamily="34" charset="0"/>
              </a:rPr>
              <a:t> Always add a hyphen before a death date in access points, regardless of whether a birth date is also present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457200" y="0"/>
            <a:ext cx="8229600" cy="1143000"/>
          </a:xfrm>
        </p:spPr>
        <p:txBody>
          <a:bodyPr/>
          <a:lstStyle/>
          <a:p>
            <a:pPr eaLnBrk="1" hangingPunct="1"/>
            <a:r>
              <a:rPr lang="en-US" sz="4000" smtClean="0"/>
              <a:t>Personal Name Access Points – Dates</a:t>
            </a:r>
          </a:p>
        </p:txBody>
      </p:sp>
      <p:sp>
        <p:nvSpPr>
          <p:cNvPr id="88067" name="Text Placeholder 2"/>
          <p:cNvSpPr>
            <a:spLocks noGrp="1"/>
          </p:cNvSpPr>
          <p:nvPr>
            <p:ph type="body" idx="1"/>
          </p:nvPr>
        </p:nvSpPr>
        <p:spPr>
          <a:xfrm>
            <a:off x="152400" y="990600"/>
            <a:ext cx="4040188" cy="639763"/>
          </a:xfrm>
        </p:spPr>
        <p:txBody>
          <a:bodyPr/>
          <a:lstStyle/>
          <a:p>
            <a:pPr algn="ctr" eaLnBrk="1" hangingPunct="1"/>
            <a:r>
              <a:rPr lang="en-US" smtClean="0"/>
              <a:t>AACR2  22.17A</a:t>
            </a:r>
          </a:p>
        </p:txBody>
      </p:sp>
      <p:sp>
        <p:nvSpPr>
          <p:cNvPr id="88068" name="Content Placeholder 3"/>
          <p:cNvSpPr>
            <a:spLocks noGrp="1"/>
          </p:cNvSpPr>
          <p:nvPr>
            <p:ph sz="half" idx="2"/>
          </p:nvPr>
        </p:nvSpPr>
        <p:spPr>
          <a:xfrm>
            <a:off x="228600" y="1905000"/>
            <a:ext cx="3886200" cy="4953000"/>
          </a:xfrm>
        </p:spPr>
        <p:txBody>
          <a:bodyPr/>
          <a:lstStyle/>
          <a:p>
            <a:pPr eaLnBrk="1" hangingPunct="1">
              <a:buFont typeface="Arial" charset="0"/>
              <a:buNone/>
            </a:pPr>
            <a:r>
              <a:rPr lang="en-US" smtClean="0"/>
              <a:t>Smith, John, 1924-</a:t>
            </a:r>
          </a:p>
          <a:p>
            <a:pPr eaLnBrk="1" hangingPunct="1">
              <a:buFont typeface="Arial" charset="0"/>
              <a:buNone/>
            </a:pPr>
            <a:r>
              <a:rPr lang="en-US" smtClean="0"/>
              <a:t>Smith, John, 1900 Jan. 10-</a:t>
            </a:r>
          </a:p>
          <a:p>
            <a:pPr eaLnBrk="1" hangingPunct="1">
              <a:buFont typeface="Arial" charset="0"/>
              <a:buNone/>
            </a:pPr>
            <a:r>
              <a:rPr lang="en-US" smtClean="0"/>
              <a:t>Smith, John, 1836 or</a:t>
            </a:r>
            <a:r>
              <a:rPr lang="en-US" i="1" smtClean="0"/>
              <a:t> </a:t>
            </a:r>
            <a:r>
              <a:rPr lang="en-US" smtClean="0"/>
              <a:t>7-1896</a:t>
            </a:r>
          </a:p>
          <a:p>
            <a:pPr eaLnBrk="1" hangingPunct="1">
              <a:buFont typeface="Arial" charset="0"/>
              <a:buNone/>
            </a:pPr>
            <a:r>
              <a:rPr lang="en-US" smtClean="0"/>
              <a:t>Smith, John, ca. 1837-1896</a:t>
            </a:r>
          </a:p>
          <a:p>
            <a:pPr eaLnBrk="1" hangingPunct="1">
              <a:buFont typeface="Arial" charset="0"/>
              <a:buNone/>
            </a:pPr>
            <a:r>
              <a:rPr lang="en-US" smtClean="0"/>
              <a:t>Smith, John, 1837-ca</a:t>
            </a:r>
            <a:r>
              <a:rPr lang="en-US" i="1" smtClean="0"/>
              <a:t>.</a:t>
            </a:r>
            <a:r>
              <a:rPr lang="en-US" smtClean="0"/>
              <a:t> 1896</a:t>
            </a:r>
          </a:p>
          <a:p>
            <a:pPr eaLnBrk="1" hangingPunct="1">
              <a:buFont typeface="Arial" charset="0"/>
              <a:buNone/>
            </a:pPr>
            <a:r>
              <a:rPr lang="en-US" smtClean="0"/>
              <a:t>Smith, John, ca. 1837-ca. 1896</a:t>
            </a:r>
          </a:p>
          <a:p>
            <a:pPr eaLnBrk="1" hangingPunct="1">
              <a:buFont typeface="Arial" charset="0"/>
              <a:buNone/>
            </a:pPr>
            <a:r>
              <a:rPr lang="en-US" smtClean="0"/>
              <a:t>Smith, John, b. 1825</a:t>
            </a:r>
          </a:p>
          <a:p>
            <a:pPr eaLnBrk="1" hangingPunct="1">
              <a:buFont typeface="Arial" charset="0"/>
              <a:buNone/>
            </a:pPr>
            <a:r>
              <a:rPr lang="en-US" smtClean="0"/>
              <a:t>Smith, John, d. 1859</a:t>
            </a:r>
            <a:endParaRPr lang="en-US" smtClean="0">
              <a:solidFill>
                <a:schemeClr val="hlink"/>
              </a:solidFill>
            </a:endParaRPr>
          </a:p>
        </p:txBody>
      </p:sp>
      <p:sp>
        <p:nvSpPr>
          <p:cNvPr id="20485" name="Text Placeholder 4"/>
          <p:cNvSpPr>
            <a:spLocks noGrp="1"/>
          </p:cNvSpPr>
          <p:nvPr>
            <p:ph type="body" sz="quarter" idx="3"/>
          </p:nvPr>
        </p:nvSpPr>
        <p:spPr>
          <a:xfrm>
            <a:off x="4267200" y="1066800"/>
            <a:ext cx="4648200" cy="762000"/>
          </a:xfrm>
        </p:spPr>
        <p:txBody>
          <a:bodyPr rtlCol="0">
            <a:normAutofit lnSpcReduction="10000"/>
          </a:bodyPr>
          <a:lstStyle/>
          <a:p>
            <a:pPr algn="ctr" eaLnBrk="1" fontAlgn="auto" hangingPunct="1">
              <a:spcAft>
                <a:spcPts val="0"/>
              </a:spcAft>
              <a:buFont typeface="Arial" pitchFamily="34" charset="0"/>
              <a:buNone/>
              <a:defRPr/>
            </a:pPr>
            <a:r>
              <a:rPr lang="en-US" dirty="0" smtClean="0"/>
              <a:t>RDA  9.3, 9.19.1.3, LC-PCC PS 9.3.2.3, 9.3.3.3</a:t>
            </a:r>
          </a:p>
        </p:txBody>
      </p:sp>
      <p:sp>
        <p:nvSpPr>
          <p:cNvPr id="88070" name="Content Placeholder 5"/>
          <p:cNvSpPr>
            <a:spLocks noGrp="1"/>
          </p:cNvSpPr>
          <p:nvPr>
            <p:ph sz="quarter" idx="4"/>
          </p:nvPr>
        </p:nvSpPr>
        <p:spPr>
          <a:xfrm>
            <a:off x="4114800" y="1905000"/>
            <a:ext cx="5029200" cy="4683125"/>
          </a:xfrm>
        </p:spPr>
        <p:txBody>
          <a:bodyPr/>
          <a:lstStyle/>
          <a:p>
            <a:pPr eaLnBrk="1" hangingPunct="1">
              <a:buFont typeface="Arial" charset="0"/>
              <a:buNone/>
            </a:pPr>
            <a:r>
              <a:rPr lang="en-US" smtClean="0"/>
              <a:t>Smith, John, 1924-</a:t>
            </a:r>
          </a:p>
          <a:p>
            <a:pPr eaLnBrk="1" hangingPunct="1">
              <a:spcAft>
                <a:spcPts val="600"/>
              </a:spcAft>
              <a:buFont typeface="Arial" charset="0"/>
              <a:buNone/>
            </a:pPr>
            <a:r>
              <a:rPr lang="en-US" smtClean="0"/>
              <a:t>Smith, John, 1900 </a:t>
            </a:r>
            <a:r>
              <a:rPr lang="en-US" smtClean="0">
                <a:solidFill>
                  <a:srgbClr val="FF3300"/>
                </a:solidFill>
              </a:rPr>
              <a:t>January</a:t>
            </a:r>
            <a:r>
              <a:rPr lang="en-US" smtClean="0">
                <a:solidFill>
                  <a:schemeClr val="hlink"/>
                </a:solidFill>
              </a:rPr>
              <a:t> </a:t>
            </a:r>
            <a:r>
              <a:rPr lang="en-US" smtClean="0"/>
              <a:t>10-</a:t>
            </a:r>
            <a:r>
              <a:rPr lang="en-US" smtClean="0">
                <a:solidFill>
                  <a:schemeClr val="hlink"/>
                </a:solidFill>
              </a:rPr>
              <a:t> </a:t>
            </a:r>
          </a:p>
          <a:p>
            <a:pPr eaLnBrk="1" hangingPunct="1">
              <a:spcBef>
                <a:spcPct val="0"/>
              </a:spcBef>
              <a:spcAft>
                <a:spcPts val="500"/>
              </a:spcAft>
              <a:buFont typeface="Arial" charset="0"/>
              <a:buNone/>
            </a:pPr>
            <a:r>
              <a:rPr lang="en-US" smtClean="0"/>
              <a:t>Smith, John, 1836 or</a:t>
            </a:r>
            <a:r>
              <a:rPr lang="en-US" i="1" smtClean="0"/>
              <a:t> </a:t>
            </a:r>
            <a:r>
              <a:rPr lang="en-US" smtClean="0">
                <a:solidFill>
                  <a:srgbClr val="FF3300"/>
                </a:solidFill>
              </a:rPr>
              <a:t>183</a:t>
            </a:r>
            <a:r>
              <a:rPr lang="en-US" smtClean="0"/>
              <a:t>7-1896</a:t>
            </a:r>
          </a:p>
          <a:p>
            <a:pPr eaLnBrk="1" hangingPunct="1">
              <a:spcBef>
                <a:spcPct val="0"/>
              </a:spcBef>
              <a:buFont typeface="Arial" charset="0"/>
              <a:buNone/>
            </a:pPr>
            <a:r>
              <a:rPr lang="en-US" smtClean="0"/>
              <a:t>Smith, John,</a:t>
            </a:r>
            <a:r>
              <a:rPr lang="en-US" smtClean="0">
                <a:solidFill>
                  <a:schemeClr val="hlink"/>
                </a:solidFill>
              </a:rPr>
              <a:t> </a:t>
            </a:r>
            <a:r>
              <a:rPr lang="en-US" smtClean="0">
                <a:solidFill>
                  <a:srgbClr val="FF3300"/>
                </a:solidFill>
              </a:rPr>
              <a:t>approximately</a:t>
            </a:r>
            <a:r>
              <a:rPr lang="en-US" smtClean="0">
                <a:solidFill>
                  <a:schemeClr val="hlink"/>
                </a:solidFill>
              </a:rPr>
              <a:t> </a:t>
            </a:r>
            <a:r>
              <a:rPr lang="en-US" smtClean="0"/>
              <a:t>1837-1896</a:t>
            </a:r>
            <a:r>
              <a:rPr lang="en-US" smtClean="0">
                <a:solidFill>
                  <a:schemeClr val="hlink"/>
                </a:solidFill>
              </a:rPr>
              <a:t> </a:t>
            </a:r>
          </a:p>
          <a:p>
            <a:pPr eaLnBrk="1" hangingPunct="1">
              <a:buFont typeface="Arial" charset="0"/>
              <a:buNone/>
            </a:pPr>
            <a:r>
              <a:rPr lang="en-US" smtClean="0"/>
              <a:t>Smith, John, 1837-</a:t>
            </a:r>
            <a:r>
              <a:rPr lang="en-US" smtClean="0">
                <a:solidFill>
                  <a:srgbClr val="FF3300"/>
                </a:solidFill>
              </a:rPr>
              <a:t>approximately</a:t>
            </a:r>
            <a:r>
              <a:rPr lang="en-US" smtClean="0">
                <a:solidFill>
                  <a:schemeClr val="hlink"/>
                </a:solidFill>
              </a:rPr>
              <a:t> </a:t>
            </a:r>
            <a:r>
              <a:rPr lang="en-US" smtClean="0"/>
              <a:t>1896</a:t>
            </a:r>
          </a:p>
          <a:p>
            <a:pPr eaLnBrk="1" hangingPunct="1">
              <a:buFont typeface="Arial" charset="0"/>
              <a:buNone/>
            </a:pPr>
            <a:r>
              <a:rPr lang="en-US" smtClean="0"/>
              <a:t>Smith, John,</a:t>
            </a:r>
            <a:r>
              <a:rPr lang="en-US" smtClean="0">
                <a:solidFill>
                  <a:schemeClr val="hlink"/>
                </a:solidFill>
              </a:rPr>
              <a:t> </a:t>
            </a:r>
            <a:r>
              <a:rPr lang="en-US" smtClean="0">
                <a:solidFill>
                  <a:srgbClr val="FF3300"/>
                </a:solidFill>
              </a:rPr>
              <a:t>approximately</a:t>
            </a:r>
            <a:r>
              <a:rPr lang="en-US" smtClean="0">
                <a:solidFill>
                  <a:schemeClr val="hlink"/>
                </a:solidFill>
              </a:rPr>
              <a:t> </a:t>
            </a:r>
            <a:r>
              <a:rPr lang="en-US" smtClean="0"/>
              <a:t>1837-</a:t>
            </a:r>
            <a:r>
              <a:rPr lang="en-US" smtClean="0">
                <a:solidFill>
                  <a:srgbClr val="FF3300"/>
                </a:solidFill>
              </a:rPr>
              <a:t>approximately</a:t>
            </a:r>
            <a:r>
              <a:rPr lang="en-US" smtClean="0">
                <a:solidFill>
                  <a:schemeClr val="hlink"/>
                </a:solidFill>
              </a:rPr>
              <a:t> </a:t>
            </a:r>
            <a:r>
              <a:rPr lang="en-US" smtClean="0"/>
              <a:t>1896</a:t>
            </a:r>
          </a:p>
          <a:p>
            <a:pPr eaLnBrk="1" hangingPunct="1">
              <a:buFont typeface="Arial" charset="0"/>
              <a:buNone/>
            </a:pPr>
            <a:r>
              <a:rPr lang="en-US" smtClean="0"/>
              <a:t>Smith, John,</a:t>
            </a:r>
            <a:r>
              <a:rPr lang="en-US" smtClean="0">
                <a:solidFill>
                  <a:schemeClr val="hlink"/>
                </a:solidFill>
              </a:rPr>
              <a:t> </a:t>
            </a:r>
            <a:r>
              <a:rPr lang="en-US" smtClean="0">
                <a:solidFill>
                  <a:srgbClr val="FF0000"/>
                </a:solidFill>
              </a:rPr>
              <a:t>1825-</a:t>
            </a:r>
          </a:p>
          <a:p>
            <a:pPr eaLnBrk="1" hangingPunct="1">
              <a:spcBef>
                <a:spcPts val="400"/>
              </a:spcBef>
              <a:buFont typeface="Arial" charset="0"/>
              <a:buNone/>
            </a:pPr>
            <a:r>
              <a:rPr lang="en-US" smtClean="0"/>
              <a:t>Smith, John, </a:t>
            </a:r>
            <a:r>
              <a:rPr lang="en-US" smtClean="0">
                <a:solidFill>
                  <a:srgbClr val="FF0000"/>
                </a:solidFill>
              </a:rPr>
              <a:t>-1859</a:t>
            </a:r>
          </a:p>
          <a:p>
            <a:pPr eaLnBrk="1" hangingPunct="1">
              <a:buFont typeface="Arial" charset="0"/>
              <a:buNone/>
            </a:pPr>
            <a:endParaRPr lang="en-US" smtClean="0">
              <a:solidFill>
                <a:schemeClr val="hlink"/>
              </a:solidFill>
            </a:endParaRPr>
          </a:p>
          <a:p>
            <a:pPr eaLnBrk="1" hangingPunct="1">
              <a:buFont typeface="Arial" charset="0"/>
              <a:buNone/>
            </a:pPr>
            <a:endParaRPr lang="en-US" smtClean="0">
              <a:solidFill>
                <a:schemeClr val="hlink"/>
              </a:solidFill>
            </a:endParaRPr>
          </a:p>
        </p:txBody>
      </p:sp>
      <p:sp>
        <p:nvSpPr>
          <p:cNvPr id="8" name="Slide Number Placeholder 7"/>
          <p:cNvSpPr>
            <a:spLocks noGrp="1"/>
          </p:cNvSpPr>
          <p:nvPr>
            <p:ph type="sldNum" sz="quarter" idx="12"/>
          </p:nvPr>
        </p:nvSpPr>
        <p:spPr/>
        <p:txBody>
          <a:bodyPr/>
          <a:lstStyle/>
          <a:p>
            <a:pPr>
              <a:defRPr/>
            </a:pPr>
            <a:fld id="{8AA7B25C-3B35-41BC-AE0B-B79CB58F953C}" type="slidenum">
              <a:rPr lang="en-US"/>
              <a:pPr>
                <a:defRPr/>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57200" y="0"/>
            <a:ext cx="8229600" cy="990600"/>
          </a:xfrm>
        </p:spPr>
        <p:txBody>
          <a:bodyPr/>
          <a:lstStyle/>
          <a:p>
            <a:pPr eaLnBrk="1" hangingPunct="1"/>
            <a:r>
              <a:rPr lang="en-US" sz="4000" smtClean="0"/>
              <a:t>Personal Name Access Points – Dates</a:t>
            </a:r>
          </a:p>
        </p:txBody>
      </p:sp>
      <p:sp>
        <p:nvSpPr>
          <p:cNvPr id="89091" name="Text Placeholder 2"/>
          <p:cNvSpPr>
            <a:spLocks noGrp="1"/>
          </p:cNvSpPr>
          <p:nvPr>
            <p:ph type="body" idx="1"/>
          </p:nvPr>
        </p:nvSpPr>
        <p:spPr>
          <a:xfrm>
            <a:off x="457200" y="762000"/>
            <a:ext cx="4040188" cy="639763"/>
          </a:xfrm>
        </p:spPr>
        <p:txBody>
          <a:bodyPr/>
          <a:lstStyle/>
          <a:p>
            <a:pPr algn="ctr" eaLnBrk="1" hangingPunct="1"/>
            <a:r>
              <a:rPr lang="en-US" smtClean="0"/>
              <a:t>AACR2  22.17A</a:t>
            </a:r>
          </a:p>
        </p:txBody>
      </p:sp>
      <p:sp>
        <p:nvSpPr>
          <p:cNvPr id="89092" name="Content Placeholder 3"/>
          <p:cNvSpPr>
            <a:spLocks noGrp="1"/>
          </p:cNvSpPr>
          <p:nvPr>
            <p:ph sz="half" idx="2"/>
          </p:nvPr>
        </p:nvSpPr>
        <p:spPr>
          <a:xfrm>
            <a:off x="152400" y="1600200"/>
            <a:ext cx="3962400" cy="3951288"/>
          </a:xfrm>
        </p:spPr>
        <p:txBody>
          <a:bodyPr/>
          <a:lstStyle/>
          <a:p>
            <a:pPr eaLnBrk="1" hangingPunct="1">
              <a:buFont typeface="Arial" charset="0"/>
              <a:buNone/>
            </a:pPr>
            <a:r>
              <a:rPr lang="en-US" smtClean="0"/>
              <a:t>Johnson, Carl F., fl. 1893-1940</a:t>
            </a:r>
          </a:p>
          <a:p>
            <a:pPr eaLnBrk="1" hangingPunct="1">
              <a:spcAft>
                <a:spcPts val="600"/>
              </a:spcAft>
              <a:buFont typeface="Arial" charset="0"/>
              <a:buNone/>
            </a:pPr>
            <a:r>
              <a:rPr lang="en-US" smtClean="0"/>
              <a:t>Joannes, Diaconus, 12th cent.</a:t>
            </a:r>
          </a:p>
          <a:p>
            <a:pPr eaLnBrk="1" hangingPunct="1">
              <a:spcBef>
                <a:spcPct val="0"/>
              </a:spcBef>
              <a:buFont typeface="Arial" charset="0"/>
              <a:buNone/>
            </a:pPr>
            <a:r>
              <a:rPr lang="en-US" smtClean="0"/>
              <a:t>Joannes, Actuarius, 13th/14th cent.</a:t>
            </a:r>
          </a:p>
          <a:p>
            <a:pPr eaLnBrk="1" hangingPunct="1">
              <a:spcBef>
                <a:spcPct val="0"/>
              </a:spcBef>
              <a:buFont typeface="Arial" charset="0"/>
              <a:buNone/>
            </a:pPr>
            <a:r>
              <a:rPr lang="it-IT" smtClean="0"/>
              <a:t>Lin, Li, jin shi 1152</a:t>
            </a:r>
            <a:endParaRPr lang="en-US" smtClean="0"/>
          </a:p>
        </p:txBody>
      </p:sp>
      <p:sp>
        <p:nvSpPr>
          <p:cNvPr id="89093" name="Text Placeholder 4"/>
          <p:cNvSpPr>
            <a:spLocks noGrp="1"/>
          </p:cNvSpPr>
          <p:nvPr>
            <p:ph type="body" sz="quarter" idx="3"/>
          </p:nvPr>
        </p:nvSpPr>
        <p:spPr>
          <a:xfrm>
            <a:off x="4648200" y="990600"/>
            <a:ext cx="4043363" cy="639763"/>
          </a:xfrm>
        </p:spPr>
        <p:txBody>
          <a:bodyPr/>
          <a:lstStyle/>
          <a:p>
            <a:pPr algn="ctr" eaLnBrk="1" hangingPunct="1"/>
            <a:r>
              <a:rPr lang="en-US" smtClean="0"/>
              <a:t>RDA  9.3, 9.19.1.5, LC-PCC PS 9.3.4.3, 9.19.1.5</a:t>
            </a:r>
          </a:p>
        </p:txBody>
      </p:sp>
      <p:sp>
        <p:nvSpPr>
          <p:cNvPr id="89094" name="Content Placeholder 5"/>
          <p:cNvSpPr>
            <a:spLocks noGrp="1"/>
          </p:cNvSpPr>
          <p:nvPr>
            <p:ph sz="quarter" idx="4"/>
          </p:nvPr>
        </p:nvSpPr>
        <p:spPr>
          <a:xfrm>
            <a:off x="4114800" y="1600200"/>
            <a:ext cx="5029200" cy="2778125"/>
          </a:xfrm>
        </p:spPr>
        <p:txBody>
          <a:bodyPr/>
          <a:lstStyle/>
          <a:p>
            <a:pPr eaLnBrk="1" hangingPunct="1">
              <a:buFont typeface="Arial" charset="0"/>
              <a:buNone/>
            </a:pPr>
            <a:r>
              <a:rPr lang="en-US" smtClean="0"/>
              <a:t>Johnson, Carl F.,</a:t>
            </a:r>
            <a:r>
              <a:rPr lang="en-US" smtClean="0">
                <a:solidFill>
                  <a:schemeClr val="hlink"/>
                </a:solidFill>
              </a:rPr>
              <a:t> </a:t>
            </a:r>
            <a:r>
              <a:rPr lang="en-US" smtClean="0">
                <a:solidFill>
                  <a:srgbClr val="FF3300"/>
                </a:solidFill>
              </a:rPr>
              <a:t>active</a:t>
            </a:r>
            <a:r>
              <a:rPr lang="en-US" smtClean="0">
                <a:solidFill>
                  <a:schemeClr val="hlink"/>
                </a:solidFill>
              </a:rPr>
              <a:t> </a:t>
            </a:r>
            <a:r>
              <a:rPr lang="en-US" smtClean="0"/>
              <a:t>1893-1940</a:t>
            </a:r>
          </a:p>
          <a:p>
            <a:pPr eaLnBrk="1" hangingPunct="1">
              <a:buFont typeface="Arial" charset="0"/>
              <a:buNone/>
            </a:pPr>
            <a:r>
              <a:rPr lang="en-US" smtClean="0"/>
              <a:t>Joannes, Diaconus, </a:t>
            </a:r>
            <a:r>
              <a:rPr lang="en-US" smtClean="0">
                <a:solidFill>
                  <a:srgbClr val="FF0000"/>
                </a:solidFill>
              </a:rPr>
              <a:t>active</a:t>
            </a:r>
            <a:r>
              <a:rPr lang="en-US" smtClean="0"/>
              <a:t> 12th </a:t>
            </a:r>
            <a:r>
              <a:rPr lang="en-US" smtClean="0">
                <a:solidFill>
                  <a:srgbClr val="FF3300"/>
                </a:solidFill>
              </a:rPr>
              <a:t>century</a:t>
            </a:r>
          </a:p>
          <a:p>
            <a:pPr eaLnBrk="1" hangingPunct="1">
              <a:spcBef>
                <a:spcPts val="600"/>
              </a:spcBef>
              <a:buFont typeface="Arial" charset="0"/>
              <a:buNone/>
            </a:pPr>
            <a:r>
              <a:rPr lang="en-US" smtClean="0"/>
              <a:t>Joannes, Actuarius, </a:t>
            </a:r>
            <a:r>
              <a:rPr lang="en-US" smtClean="0">
                <a:solidFill>
                  <a:srgbClr val="FF0000"/>
                </a:solidFill>
              </a:rPr>
              <a:t>active</a:t>
            </a:r>
            <a:r>
              <a:rPr lang="en-US" smtClean="0"/>
              <a:t> 13th/14th </a:t>
            </a:r>
            <a:r>
              <a:rPr lang="en-US" smtClean="0">
                <a:solidFill>
                  <a:srgbClr val="FF0000"/>
                </a:solidFill>
              </a:rPr>
              <a:t>century</a:t>
            </a:r>
          </a:p>
          <a:p>
            <a:pPr eaLnBrk="1" hangingPunct="1">
              <a:spcBef>
                <a:spcPct val="0"/>
              </a:spcBef>
              <a:buFont typeface="Arial" charset="0"/>
              <a:buNone/>
            </a:pPr>
            <a:r>
              <a:rPr lang="it-IT" smtClean="0"/>
              <a:t>Lin, Li, jin shi 1152</a:t>
            </a:r>
            <a:endParaRPr lang="en-US" smtClean="0">
              <a:solidFill>
                <a:schemeClr val="hlink"/>
              </a:solidFill>
            </a:endParaRPr>
          </a:p>
          <a:p>
            <a:pPr eaLnBrk="1" hangingPunct="1">
              <a:buFont typeface="Arial" charset="0"/>
              <a:buNone/>
            </a:pPr>
            <a:endParaRPr lang="en-US" smtClean="0">
              <a:solidFill>
                <a:schemeClr val="hlink"/>
              </a:solidFill>
            </a:endParaRPr>
          </a:p>
        </p:txBody>
      </p:sp>
      <p:sp>
        <p:nvSpPr>
          <p:cNvPr id="8" name="Slide Number Placeholder 7"/>
          <p:cNvSpPr>
            <a:spLocks noGrp="1"/>
          </p:cNvSpPr>
          <p:nvPr>
            <p:ph type="sldNum" sz="quarter" idx="12"/>
          </p:nvPr>
        </p:nvSpPr>
        <p:spPr/>
        <p:txBody>
          <a:bodyPr/>
          <a:lstStyle/>
          <a:p>
            <a:pPr>
              <a:defRPr/>
            </a:pPr>
            <a:fld id="{CEF146DA-3268-49BD-BB84-A72CB38B1FB3}" type="slidenum">
              <a:rPr lang="en-US"/>
              <a:pPr>
                <a:defRPr/>
              </a:pPr>
              <a:t>86</a:t>
            </a:fld>
            <a:endParaRPr lang="en-US"/>
          </a:p>
        </p:txBody>
      </p:sp>
      <p:sp>
        <p:nvSpPr>
          <p:cNvPr id="9" name="Rectangle 8"/>
          <p:cNvSpPr/>
          <p:nvPr/>
        </p:nvSpPr>
        <p:spPr>
          <a:xfrm>
            <a:off x="381000" y="4038600"/>
            <a:ext cx="8534400" cy="2819400"/>
          </a:xfrm>
          <a:prstGeom prst="rect">
            <a:avLst/>
          </a:prstGeom>
          <a:noFill/>
          <a:ln>
            <a:noFill/>
          </a:ln>
          <a:effectLst>
            <a:outerShdw dist="139700" sx="200000" sy="2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lang="en-US" sz="1900" dirty="0">
                <a:solidFill>
                  <a:schemeClr val="tx1"/>
                </a:solidFill>
              </a:rPr>
              <a:t>9.19.1.5   If none of the elements specified under 9.19.1.3 (date of birth and/or death) or 9.19.1.4 (fuller form of name) is available to distinguish one access point from another, add a term indicating period of activity of the person (see 9.3.4).</a:t>
            </a:r>
          </a:p>
          <a:p>
            <a:pPr fontAlgn="auto">
              <a:spcAft>
                <a:spcPts val="0"/>
              </a:spcAft>
              <a:defRPr/>
            </a:pPr>
            <a:endParaRPr lang="en-US" sz="1900" i="1" dirty="0">
              <a:solidFill>
                <a:schemeClr val="tx1"/>
              </a:solidFill>
            </a:endParaRPr>
          </a:p>
          <a:p>
            <a:pPr fontAlgn="auto">
              <a:spcAft>
                <a:spcPts val="0"/>
              </a:spcAft>
              <a:defRPr/>
            </a:pPr>
            <a:r>
              <a:rPr lang="en-US" sz="1900" i="1" dirty="0">
                <a:solidFill>
                  <a:schemeClr val="tx1"/>
                </a:solidFill>
              </a:rPr>
              <a:t>Optional Addition </a:t>
            </a:r>
            <a:r>
              <a:rPr lang="en-US" sz="1900" dirty="0">
                <a:solidFill>
                  <a:schemeClr val="tx1"/>
                </a:solidFill>
              </a:rPr>
              <a:t> Add a term indicating period of activity of the person even if there is no need to distinguish between access points.</a:t>
            </a:r>
          </a:p>
          <a:p>
            <a:pPr fontAlgn="auto">
              <a:spcAft>
                <a:spcPts val="0"/>
              </a:spcAft>
              <a:defRPr/>
            </a:pPr>
            <a:endParaRPr lang="en-US" sz="1900" dirty="0">
              <a:solidFill>
                <a:schemeClr val="tx1"/>
              </a:solidFill>
            </a:endParaRPr>
          </a:p>
          <a:p>
            <a:pPr fontAlgn="auto">
              <a:spcAft>
                <a:spcPts val="0"/>
              </a:spcAft>
              <a:defRPr/>
            </a:pPr>
            <a:r>
              <a:rPr lang="en-US" sz="1900" i="1" dirty="0">
                <a:solidFill>
                  <a:schemeClr val="tx2"/>
                </a:solidFill>
              </a:rPr>
              <a:t>LC-PCC PS </a:t>
            </a:r>
            <a:r>
              <a:rPr lang="en-US" sz="1900" i="1" dirty="0">
                <a:solidFill>
                  <a:schemeClr val="tx2"/>
                </a:solidFill>
              </a:rPr>
              <a:t>for 9.3.4.3: </a:t>
            </a:r>
            <a:r>
              <a:rPr lang="en-US" sz="1900" i="1" dirty="0">
                <a:solidFill>
                  <a:srgbClr val="FF0000"/>
                </a:solidFill>
              </a:rPr>
              <a:t>LC practice: </a:t>
            </a:r>
            <a:r>
              <a:rPr lang="en-US" sz="1900" dirty="0">
                <a:solidFill>
                  <a:srgbClr val="FF0000"/>
                </a:solidFill>
              </a:rPr>
              <a:t>Use “active” before the first period of activity date.</a:t>
            </a:r>
            <a:endParaRPr lang="en-US" sz="1900" dirty="0">
              <a:solidFill>
                <a:schemeClr val="tx1"/>
              </a:solidFill>
            </a:endParaRPr>
          </a:p>
          <a:p>
            <a:pPr fontAlgn="auto">
              <a:spcAft>
                <a:spcPts val="0"/>
              </a:spcAft>
              <a:defRPr/>
            </a:pPr>
            <a:r>
              <a:rPr lang="en-US" sz="1900" i="1" dirty="0">
                <a:solidFill>
                  <a:schemeClr val="tx2"/>
                </a:solidFill>
              </a:rPr>
              <a:t>LC-PCC PS </a:t>
            </a:r>
            <a:r>
              <a:rPr lang="en-US" sz="1900" i="1" dirty="0">
                <a:solidFill>
                  <a:schemeClr val="tx2"/>
                </a:solidFill>
              </a:rPr>
              <a:t>for 9.19.1.5: </a:t>
            </a:r>
            <a:r>
              <a:rPr lang="en-US" sz="1900" i="1" dirty="0">
                <a:solidFill>
                  <a:srgbClr val="FF0000"/>
                </a:solidFill>
              </a:rPr>
              <a:t>LC practice for Optional addition:</a:t>
            </a:r>
            <a:r>
              <a:rPr lang="en-US" sz="1900" dirty="0">
                <a:solidFill>
                  <a:srgbClr val="FF0000"/>
                </a:solidFill>
              </a:rPr>
              <a:t> Do not apply.</a:t>
            </a:r>
            <a:endParaRPr lang="en-US" sz="1900" i="1" dirty="0">
              <a:solidFill>
                <a:srgbClr val="FF0000"/>
              </a:solidFill>
            </a:endParaRPr>
          </a:p>
          <a:p>
            <a:pPr algn="ctr" fontAlgn="auto">
              <a:spcBef>
                <a:spcPts val="0"/>
              </a:spcBef>
              <a:spcAft>
                <a:spcPts val="0"/>
              </a:spcAft>
              <a:defRPr/>
            </a:pP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ScreenShot187.bmp"/>
          <p:cNvPicPr>
            <a:picLocks noChangeAspect="1"/>
          </p:cNvPicPr>
          <p:nvPr/>
        </p:nvPicPr>
        <p:blipFill>
          <a:blip r:embed="rId3" cstate="print"/>
          <a:srcRect/>
          <a:stretch>
            <a:fillRect/>
          </a:stretch>
        </p:blipFill>
        <p:spPr bwMode="auto">
          <a:xfrm>
            <a:off x="152400" y="533400"/>
            <a:ext cx="8859838" cy="1816100"/>
          </a:xfrm>
          <a:prstGeom prst="rect">
            <a:avLst/>
          </a:prstGeom>
          <a:noFill/>
          <a:ln w="9525">
            <a:noFill/>
            <a:miter lim="800000"/>
            <a:headEnd/>
            <a:tailEnd/>
          </a:ln>
        </p:spPr>
      </p:pic>
      <p:pic>
        <p:nvPicPr>
          <p:cNvPr id="90115" name="Picture 2" descr="ScreenShot188.bmp"/>
          <p:cNvPicPr>
            <a:picLocks noChangeAspect="1"/>
          </p:cNvPicPr>
          <p:nvPr/>
        </p:nvPicPr>
        <p:blipFill>
          <a:blip r:embed="rId4" cstate="print"/>
          <a:srcRect/>
          <a:stretch>
            <a:fillRect/>
          </a:stretch>
        </p:blipFill>
        <p:spPr bwMode="auto">
          <a:xfrm>
            <a:off x="152400" y="2743200"/>
            <a:ext cx="8888413" cy="1954213"/>
          </a:xfrm>
          <a:prstGeom prst="rect">
            <a:avLst/>
          </a:prstGeom>
          <a:noFill/>
          <a:ln w="9525">
            <a:noFill/>
            <a:miter lim="800000"/>
            <a:headEnd/>
            <a:tailEnd/>
          </a:ln>
        </p:spPr>
      </p:pic>
      <p:sp>
        <p:nvSpPr>
          <p:cNvPr id="90116" name="TextBox 3"/>
          <p:cNvSpPr txBox="1">
            <a:spLocks noChangeArrowheads="1"/>
          </p:cNvSpPr>
          <p:nvPr/>
        </p:nvSpPr>
        <p:spPr bwMode="auto">
          <a:xfrm>
            <a:off x="2438400" y="5105400"/>
            <a:ext cx="4038600" cy="1477963"/>
          </a:xfrm>
          <a:prstGeom prst="rect">
            <a:avLst/>
          </a:prstGeom>
          <a:solidFill>
            <a:srgbClr val="FFFF99"/>
          </a:solidFill>
          <a:ln w="22225">
            <a:solidFill>
              <a:srgbClr val="FF0000"/>
            </a:solidFill>
            <a:miter lim="800000"/>
            <a:headEnd/>
            <a:tailEnd/>
          </a:ln>
        </p:spPr>
        <p:txBody>
          <a:bodyPr>
            <a:spAutoFit/>
          </a:bodyPr>
          <a:lstStyle/>
          <a:p>
            <a:r>
              <a:rPr lang="en-US" i="1">
                <a:solidFill>
                  <a:srgbClr val="FF0000"/>
                </a:solidFill>
                <a:latin typeface="Calibri" pitchFamily="34" charset="0"/>
              </a:rPr>
              <a:t>Change from AACR2 22.18-22.19/LCRI 22.19: </a:t>
            </a:r>
            <a:r>
              <a:rPr lang="en-US">
                <a:solidFill>
                  <a:srgbClr val="FF0000"/>
                </a:solidFill>
                <a:latin typeface="Calibri" pitchFamily="34" charset="0"/>
              </a:rPr>
              <a:t>there is no priority order for adding period of activity, fuller form of name, and/or profession or occupation to differentiate authorized access points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sz="4000" dirty="0" smtClean="0"/>
              <a:t>Personal Name Access Points – Fuller Form</a:t>
            </a:r>
          </a:p>
        </p:txBody>
      </p:sp>
      <p:sp>
        <p:nvSpPr>
          <p:cNvPr id="91139" name="Text Placeholder 2"/>
          <p:cNvSpPr>
            <a:spLocks noGrp="1"/>
          </p:cNvSpPr>
          <p:nvPr>
            <p:ph type="body" idx="1"/>
          </p:nvPr>
        </p:nvSpPr>
        <p:spPr>
          <a:xfrm>
            <a:off x="152400" y="914400"/>
            <a:ext cx="4040188" cy="639763"/>
          </a:xfrm>
        </p:spPr>
        <p:txBody>
          <a:bodyPr/>
          <a:lstStyle/>
          <a:p>
            <a:pPr algn="ctr" eaLnBrk="1" hangingPunct="1"/>
            <a:r>
              <a:rPr lang="en-US" smtClean="0"/>
              <a:t>AACR2  22.18A, LCRI 22.18A</a:t>
            </a:r>
          </a:p>
        </p:txBody>
      </p:sp>
      <p:sp>
        <p:nvSpPr>
          <p:cNvPr id="91140" name="Content Placeholder 3"/>
          <p:cNvSpPr>
            <a:spLocks noGrp="1"/>
          </p:cNvSpPr>
          <p:nvPr>
            <p:ph sz="half" idx="2"/>
          </p:nvPr>
        </p:nvSpPr>
        <p:spPr>
          <a:xfrm>
            <a:off x="0" y="1676400"/>
            <a:ext cx="4114800" cy="4876800"/>
          </a:xfrm>
        </p:spPr>
        <p:txBody>
          <a:bodyPr/>
          <a:lstStyle/>
          <a:p>
            <a:pPr eaLnBrk="1" hangingPunct="1">
              <a:buFont typeface="Arial" charset="0"/>
              <a:buNone/>
            </a:pPr>
            <a:r>
              <a:rPr lang="en-US" sz="2300" smtClean="0"/>
              <a:t>If a fuller form of a person’s name is known and if the heading as prescribed by the preceding rules does not include all of that fuller form, add the fuller form to distinguish between headings that are otherwise identical. </a:t>
            </a:r>
          </a:p>
          <a:p>
            <a:pPr eaLnBrk="1" hangingPunct="1">
              <a:buFont typeface="Arial" charset="0"/>
              <a:buNone/>
            </a:pPr>
            <a:r>
              <a:rPr lang="en-US" sz="2300" i="1" smtClean="0"/>
              <a:t>Optionally</a:t>
            </a:r>
            <a:r>
              <a:rPr lang="en-US" sz="2300" smtClean="0"/>
              <a:t>, make the additions specified above even if they are not needed to distinguish between headings.</a:t>
            </a:r>
          </a:p>
          <a:p>
            <a:pPr eaLnBrk="1" hangingPunct="1">
              <a:spcBef>
                <a:spcPts val="1200"/>
              </a:spcBef>
              <a:buFont typeface="Arial" charset="0"/>
              <a:buNone/>
            </a:pPr>
            <a:r>
              <a:rPr lang="en-US" sz="2300" smtClean="0">
                <a:solidFill>
                  <a:schemeClr val="tx2"/>
                </a:solidFill>
              </a:rPr>
              <a:t>LCRI 22.18A: </a:t>
            </a:r>
            <a:r>
              <a:rPr lang="en-US" sz="2300" smtClean="0">
                <a:solidFill>
                  <a:srgbClr val="FF0000"/>
                </a:solidFill>
              </a:rPr>
              <a:t>Apply the option</a:t>
            </a:r>
          </a:p>
        </p:txBody>
      </p:sp>
      <p:sp>
        <p:nvSpPr>
          <p:cNvPr id="91141" name="Text Placeholder 4"/>
          <p:cNvSpPr>
            <a:spLocks noGrp="1"/>
          </p:cNvSpPr>
          <p:nvPr>
            <p:ph type="body" sz="quarter" idx="3"/>
          </p:nvPr>
        </p:nvSpPr>
        <p:spPr>
          <a:xfrm>
            <a:off x="4267200" y="914400"/>
            <a:ext cx="4648200" cy="609600"/>
          </a:xfrm>
        </p:spPr>
        <p:txBody>
          <a:bodyPr/>
          <a:lstStyle/>
          <a:p>
            <a:pPr algn="ctr" eaLnBrk="1" hangingPunct="1"/>
            <a:r>
              <a:rPr lang="en-US" smtClean="0"/>
              <a:t>RDA  9.19.1.4, LC-PCC PS 9.19.1.4</a:t>
            </a:r>
          </a:p>
        </p:txBody>
      </p:sp>
      <p:sp>
        <p:nvSpPr>
          <p:cNvPr id="86022" name="Content Placeholder 5"/>
          <p:cNvSpPr>
            <a:spLocks noGrp="1"/>
          </p:cNvSpPr>
          <p:nvPr>
            <p:ph sz="quarter" idx="4"/>
          </p:nvPr>
        </p:nvSpPr>
        <p:spPr>
          <a:xfrm>
            <a:off x="4114800" y="1752600"/>
            <a:ext cx="5029200" cy="5105400"/>
          </a:xfrm>
        </p:spPr>
        <p:txBody>
          <a:bodyPr rtlCol="0">
            <a:normAutofit fontScale="92500" lnSpcReduction="20000"/>
          </a:bodyPr>
          <a:lstStyle/>
          <a:p>
            <a:pPr eaLnBrk="1" fontAlgn="auto" hangingPunct="1">
              <a:spcAft>
                <a:spcPts val="0"/>
              </a:spcAft>
              <a:buFont typeface="Arial" pitchFamily="34" charset="0"/>
              <a:buNone/>
              <a:defRPr/>
            </a:pPr>
            <a:r>
              <a:rPr lang="en-US" sz="2500" dirty="0" smtClean="0"/>
              <a:t>If neither the date of birth nor the date of death of the person is available to distinguish one access point from another (see 9.19.1.3), add a fuller form of the person’s name (see 9.5).</a:t>
            </a:r>
          </a:p>
          <a:p>
            <a:pPr eaLnBrk="1" fontAlgn="auto" hangingPunct="1">
              <a:spcAft>
                <a:spcPts val="0"/>
              </a:spcAft>
              <a:buFont typeface="Arial" pitchFamily="34" charset="0"/>
              <a:buNone/>
              <a:defRPr/>
            </a:pPr>
            <a:r>
              <a:rPr lang="en-US" sz="2500" i="1" dirty="0" smtClean="0"/>
              <a:t>Optional Addition  </a:t>
            </a:r>
            <a:r>
              <a:rPr lang="en-US" sz="2500" dirty="0" smtClean="0"/>
              <a:t>Add a fuller form of name even if there is no need to distinguish between access points. Add the fuller form of name before the date of birth and/or death, if applicable.</a:t>
            </a:r>
          </a:p>
          <a:p>
            <a:pPr eaLnBrk="1" fontAlgn="auto" hangingPunct="1">
              <a:spcAft>
                <a:spcPts val="0"/>
              </a:spcAft>
              <a:buFont typeface="Arial" pitchFamily="34" charset="0"/>
              <a:buNone/>
              <a:defRPr/>
            </a:pPr>
            <a:endParaRPr lang="en-US" sz="2500" dirty="0" smtClean="0"/>
          </a:p>
          <a:p>
            <a:pPr eaLnBrk="1" fontAlgn="auto" hangingPunct="1">
              <a:spcAft>
                <a:spcPts val="0"/>
              </a:spcAft>
              <a:buFont typeface="Arial" pitchFamily="34" charset="0"/>
              <a:buNone/>
              <a:defRPr/>
            </a:pPr>
            <a:endParaRPr lang="en-US" sz="2500" dirty="0" smtClean="0"/>
          </a:p>
          <a:p>
            <a:pPr eaLnBrk="1" fontAlgn="auto" hangingPunct="1">
              <a:spcBef>
                <a:spcPts val="1200"/>
              </a:spcBef>
              <a:spcAft>
                <a:spcPts val="0"/>
              </a:spcAft>
              <a:buFont typeface="Arial" pitchFamily="34" charset="0"/>
              <a:buNone/>
              <a:defRPr/>
            </a:pPr>
            <a:r>
              <a:rPr lang="en-US" sz="2500" i="1" dirty="0" smtClean="0">
                <a:solidFill>
                  <a:srgbClr val="FF0000"/>
                </a:solidFill>
              </a:rPr>
              <a:t>Change from AACR2/LCRI:</a:t>
            </a:r>
          </a:p>
          <a:p>
            <a:pPr eaLnBrk="1" fontAlgn="auto" hangingPunct="1">
              <a:spcBef>
                <a:spcPts val="300"/>
              </a:spcBef>
              <a:spcAft>
                <a:spcPts val="0"/>
              </a:spcAft>
              <a:buFont typeface="Arial" pitchFamily="34" charset="0"/>
              <a:buNone/>
              <a:defRPr/>
            </a:pPr>
            <a:r>
              <a:rPr lang="en-US" sz="2500" dirty="0" smtClean="0">
                <a:solidFill>
                  <a:schemeClr val="tx2"/>
                </a:solidFill>
              </a:rPr>
              <a:t>LC-PCC PS 9.19.1.4: </a:t>
            </a:r>
            <a:r>
              <a:rPr lang="en-US" sz="2500" i="1" dirty="0" smtClean="0">
                <a:solidFill>
                  <a:srgbClr val="FF0000"/>
                </a:solidFill>
              </a:rPr>
              <a:t>LC practice for Optional addition: </a:t>
            </a:r>
            <a:r>
              <a:rPr lang="en-US" sz="2500" dirty="0" smtClean="0">
                <a:solidFill>
                  <a:srgbClr val="FF0000"/>
                </a:solidFill>
              </a:rPr>
              <a:t>Do not apply.</a:t>
            </a:r>
            <a:endParaRPr lang="en-US" dirty="0" smtClean="0">
              <a:solidFill>
                <a:schemeClr val="hlink"/>
              </a:solidFill>
            </a:endParaRPr>
          </a:p>
        </p:txBody>
      </p:sp>
      <p:sp>
        <p:nvSpPr>
          <p:cNvPr id="8" name="Slide Number Placeholder 7"/>
          <p:cNvSpPr>
            <a:spLocks noGrp="1"/>
          </p:cNvSpPr>
          <p:nvPr>
            <p:ph type="sldNum" sz="quarter" idx="12"/>
          </p:nvPr>
        </p:nvSpPr>
        <p:spPr/>
        <p:txBody>
          <a:bodyPr/>
          <a:lstStyle/>
          <a:p>
            <a:pPr>
              <a:defRPr/>
            </a:pPr>
            <a:fld id="{BE0C7DBE-114A-4EBA-A226-56DE373CDFFC}" type="slidenum">
              <a:rPr lang="en-US"/>
              <a:pPr>
                <a:defRPr/>
              </a:pPr>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sz="4000" dirty="0" smtClean="0"/>
              <a:t>Personal Name Access Points – Fuller Form</a:t>
            </a:r>
          </a:p>
        </p:txBody>
      </p:sp>
      <p:sp>
        <p:nvSpPr>
          <p:cNvPr id="92163" name="Text Placeholder 2"/>
          <p:cNvSpPr>
            <a:spLocks noGrp="1"/>
          </p:cNvSpPr>
          <p:nvPr>
            <p:ph type="body" idx="1"/>
          </p:nvPr>
        </p:nvSpPr>
        <p:spPr>
          <a:xfrm>
            <a:off x="152400" y="914400"/>
            <a:ext cx="4040188" cy="639763"/>
          </a:xfrm>
        </p:spPr>
        <p:txBody>
          <a:bodyPr/>
          <a:lstStyle/>
          <a:p>
            <a:pPr algn="ctr" eaLnBrk="1" hangingPunct="1"/>
            <a:r>
              <a:rPr lang="en-US" smtClean="0"/>
              <a:t>AACR2/LCRI  22.18A</a:t>
            </a:r>
          </a:p>
        </p:txBody>
      </p:sp>
      <p:sp>
        <p:nvSpPr>
          <p:cNvPr id="92164" name="Content Placeholder 3"/>
          <p:cNvSpPr>
            <a:spLocks noGrp="1"/>
          </p:cNvSpPr>
          <p:nvPr>
            <p:ph sz="half" idx="2"/>
          </p:nvPr>
        </p:nvSpPr>
        <p:spPr>
          <a:xfrm>
            <a:off x="0" y="1676400"/>
            <a:ext cx="4114800" cy="4876800"/>
          </a:xfrm>
        </p:spPr>
        <p:txBody>
          <a:bodyPr/>
          <a:lstStyle/>
          <a:p>
            <a:pPr eaLnBrk="1" hangingPunct="1">
              <a:spcAft>
                <a:spcPts val="1000"/>
              </a:spcAft>
              <a:buFont typeface="Arial" charset="0"/>
              <a:buNone/>
            </a:pPr>
            <a:r>
              <a:rPr lang="en-US" smtClean="0"/>
              <a:t>100 1_ $a Kaufman, George S. 	$q (George Simon), $d 	1889-1961</a:t>
            </a:r>
          </a:p>
          <a:p>
            <a:pPr eaLnBrk="1" hangingPunct="1">
              <a:spcBef>
                <a:spcPct val="0"/>
              </a:spcBef>
              <a:buFont typeface="Arial" charset="0"/>
              <a:buNone/>
            </a:pPr>
            <a:r>
              <a:rPr lang="en-US" i="1" smtClean="0"/>
              <a:t>Fuller form of initial known: </a:t>
            </a:r>
          </a:p>
          <a:p>
            <a:pPr eaLnBrk="1" hangingPunct="1">
              <a:spcBef>
                <a:spcPct val="0"/>
              </a:spcBef>
              <a:buFont typeface="Arial" charset="0"/>
              <a:buNone/>
            </a:pPr>
            <a:r>
              <a:rPr lang="en-US" smtClean="0"/>
              <a:t>	Simon</a:t>
            </a:r>
          </a:p>
          <a:p>
            <a:pPr eaLnBrk="1" hangingPunct="1">
              <a:spcBef>
                <a:spcPct val="0"/>
              </a:spcBef>
              <a:buFont typeface="Arial" charset="0"/>
              <a:buNone/>
            </a:pPr>
            <a:endParaRPr lang="en-US" smtClean="0"/>
          </a:p>
          <a:p>
            <a:pPr eaLnBrk="1" hangingPunct="1">
              <a:spcBef>
                <a:spcPct val="0"/>
              </a:spcBef>
              <a:buFont typeface="Arial" charset="0"/>
              <a:buNone/>
            </a:pPr>
            <a:endParaRPr lang="en-US" smtClean="0"/>
          </a:p>
          <a:p>
            <a:pPr eaLnBrk="1" hangingPunct="1">
              <a:spcBef>
                <a:spcPct val="0"/>
              </a:spcBef>
              <a:spcAft>
                <a:spcPts val="1200"/>
              </a:spcAft>
              <a:buFont typeface="Arial" charset="0"/>
              <a:buNone/>
            </a:pPr>
            <a:r>
              <a:rPr lang="en-US" smtClean="0"/>
              <a:t>100 1_ $a Keeble, L. A. J. $q 	(Leslie Arthur James)</a:t>
            </a:r>
          </a:p>
          <a:p>
            <a:pPr eaLnBrk="1" hangingPunct="1">
              <a:spcBef>
                <a:spcPct val="0"/>
              </a:spcBef>
              <a:buFont typeface="Arial" charset="0"/>
              <a:buNone/>
            </a:pPr>
            <a:r>
              <a:rPr lang="en-US" i="1" smtClean="0"/>
              <a:t>Fuller form of initials known:</a:t>
            </a:r>
          </a:p>
          <a:p>
            <a:pPr eaLnBrk="1" hangingPunct="1">
              <a:spcBef>
                <a:spcPct val="0"/>
              </a:spcBef>
              <a:buFont typeface="Arial" charset="0"/>
              <a:buNone/>
            </a:pPr>
            <a:r>
              <a:rPr lang="en-US" smtClean="0"/>
              <a:t>	 Leslie Arthur James</a:t>
            </a:r>
          </a:p>
        </p:txBody>
      </p:sp>
      <p:sp>
        <p:nvSpPr>
          <p:cNvPr id="92165" name="Text Placeholder 4"/>
          <p:cNvSpPr>
            <a:spLocks noGrp="1"/>
          </p:cNvSpPr>
          <p:nvPr>
            <p:ph type="body" sz="quarter" idx="3"/>
          </p:nvPr>
        </p:nvSpPr>
        <p:spPr>
          <a:xfrm>
            <a:off x="4267200" y="914400"/>
            <a:ext cx="4648200" cy="609600"/>
          </a:xfrm>
        </p:spPr>
        <p:txBody>
          <a:bodyPr/>
          <a:lstStyle/>
          <a:p>
            <a:pPr algn="ctr" eaLnBrk="1" hangingPunct="1"/>
            <a:r>
              <a:rPr lang="en-US" smtClean="0"/>
              <a:t>RDA/LC-PCC PS  9.19.1.4</a:t>
            </a:r>
          </a:p>
        </p:txBody>
      </p:sp>
      <p:sp>
        <p:nvSpPr>
          <p:cNvPr id="92166" name="Content Placeholder 5"/>
          <p:cNvSpPr>
            <a:spLocks noGrp="1"/>
          </p:cNvSpPr>
          <p:nvPr>
            <p:ph sz="quarter" idx="4"/>
          </p:nvPr>
        </p:nvSpPr>
        <p:spPr>
          <a:xfrm>
            <a:off x="4343400" y="1676400"/>
            <a:ext cx="4800600" cy="5181600"/>
          </a:xfrm>
        </p:spPr>
        <p:txBody>
          <a:bodyPr/>
          <a:lstStyle/>
          <a:p>
            <a:pPr eaLnBrk="1" hangingPunct="1">
              <a:buFont typeface="Arial" charset="0"/>
              <a:buNone/>
            </a:pPr>
            <a:r>
              <a:rPr lang="en-US" smtClean="0"/>
              <a:t>100 1_ $a Kaufman, George S., $d 	1889-1961</a:t>
            </a:r>
          </a:p>
          <a:p>
            <a:pPr eaLnBrk="1" hangingPunct="1">
              <a:spcBef>
                <a:spcPts val="1200"/>
              </a:spcBef>
              <a:buFont typeface="Arial" charset="0"/>
              <a:buNone/>
            </a:pPr>
            <a:r>
              <a:rPr lang="en-US" i="1" smtClean="0"/>
              <a:t>May record fuller form as separate element:</a:t>
            </a:r>
            <a:endParaRPr lang="en-US" smtClean="0"/>
          </a:p>
          <a:p>
            <a:pPr eaLnBrk="1" hangingPunct="1">
              <a:buFont typeface="Arial" charset="0"/>
              <a:buNone/>
            </a:pPr>
            <a:r>
              <a:rPr lang="en-US" smtClean="0"/>
              <a:t>378 __ $q George Simon</a:t>
            </a:r>
          </a:p>
          <a:p>
            <a:pPr eaLnBrk="1" hangingPunct="1">
              <a:spcBef>
                <a:spcPts val="4900"/>
              </a:spcBef>
              <a:buFont typeface="Arial" charset="0"/>
              <a:buNone/>
            </a:pPr>
            <a:r>
              <a:rPr lang="en-US" smtClean="0"/>
              <a:t>100 1_ $a Keeble, L. A. J. </a:t>
            </a:r>
          </a:p>
          <a:p>
            <a:pPr eaLnBrk="1" hangingPunct="1">
              <a:buFont typeface="Arial" charset="0"/>
              <a:buNone/>
            </a:pPr>
            <a:r>
              <a:rPr lang="en-US" i="1" smtClean="0"/>
              <a:t>No conflict with any other name </a:t>
            </a:r>
          </a:p>
          <a:p>
            <a:pPr eaLnBrk="1" hangingPunct="1">
              <a:buFont typeface="Arial" charset="0"/>
              <a:buNone/>
            </a:pPr>
            <a:r>
              <a:rPr lang="en-US" i="1" smtClean="0"/>
              <a:t>May record fuller form as separate element:</a:t>
            </a:r>
          </a:p>
          <a:p>
            <a:pPr eaLnBrk="1" hangingPunct="1">
              <a:buFont typeface="Arial" charset="0"/>
              <a:buNone/>
            </a:pPr>
            <a:r>
              <a:rPr lang="en-US" smtClean="0"/>
              <a:t>378 __ $q Leslie Arthur James</a:t>
            </a:r>
          </a:p>
          <a:p>
            <a:pPr eaLnBrk="1" hangingPunct="1">
              <a:buFont typeface="Arial" charset="0"/>
              <a:buNone/>
            </a:pPr>
            <a:endParaRPr lang="en-US" smtClean="0"/>
          </a:p>
        </p:txBody>
      </p:sp>
      <p:sp>
        <p:nvSpPr>
          <p:cNvPr id="8" name="Slide Number Placeholder 7"/>
          <p:cNvSpPr>
            <a:spLocks noGrp="1"/>
          </p:cNvSpPr>
          <p:nvPr>
            <p:ph type="sldNum" sz="quarter" idx="12"/>
          </p:nvPr>
        </p:nvSpPr>
        <p:spPr/>
        <p:txBody>
          <a:bodyPr/>
          <a:lstStyle/>
          <a:p>
            <a:pPr>
              <a:defRPr/>
            </a:pPr>
            <a:fld id="{7708FD26-71F8-4249-98C8-132ECD141FFC}" type="slidenum">
              <a:rPr lang="en-US"/>
              <a:pPr>
                <a:defRPr/>
              </a:pPr>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ScreenShot239.bmp"/>
          <p:cNvPicPr>
            <a:picLocks noChangeAspect="1"/>
          </p:cNvPicPr>
          <p:nvPr/>
        </p:nvPicPr>
        <p:blipFill>
          <a:blip r:embed="rId2" cstate="print"/>
          <a:srcRect/>
          <a:stretch>
            <a:fillRect/>
          </a:stretch>
        </p:blipFill>
        <p:spPr bwMode="auto">
          <a:xfrm>
            <a:off x="0" y="1143000"/>
            <a:ext cx="9144000" cy="4181475"/>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8" descr="ScreenShot356.bmp"/>
          <p:cNvPicPr>
            <a:picLocks noChangeAspect="1"/>
          </p:cNvPicPr>
          <p:nvPr/>
        </p:nvPicPr>
        <p:blipFill>
          <a:blip r:embed="rId3" cstate="print"/>
          <a:srcRect/>
          <a:stretch>
            <a:fillRect/>
          </a:stretch>
        </p:blipFill>
        <p:spPr bwMode="auto">
          <a:xfrm>
            <a:off x="0" y="1219200"/>
            <a:ext cx="9202738" cy="4697413"/>
          </a:xfrm>
          <a:prstGeom prst="rect">
            <a:avLst/>
          </a:prstGeom>
          <a:noFill/>
          <a:ln w="9525">
            <a:noFill/>
            <a:miter lim="800000"/>
            <a:headEnd/>
            <a:tailEnd/>
          </a:ln>
        </p:spPr>
      </p:pic>
      <p:sp>
        <p:nvSpPr>
          <p:cNvPr id="11" name="TextBox 10"/>
          <p:cNvSpPr txBox="1"/>
          <p:nvPr/>
        </p:nvSpPr>
        <p:spPr>
          <a:xfrm>
            <a:off x="838200" y="304800"/>
            <a:ext cx="6400800" cy="769938"/>
          </a:xfrm>
          <a:prstGeom prst="rect">
            <a:avLst/>
          </a:prstGeom>
          <a:noFill/>
        </p:spPr>
        <p:txBody>
          <a:bodyPr>
            <a:spAutoFit/>
          </a:bodyPr>
          <a:lstStyle/>
          <a:p>
            <a:pPr fontAlgn="auto">
              <a:spcBef>
                <a:spcPts val="0"/>
              </a:spcBef>
              <a:spcAft>
                <a:spcPts val="0"/>
              </a:spcAft>
              <a:defRPr/>
            </a:pPr>
            <a:r>
              <a:rPr lang="en-US" sz="2400" b="1" dirty="0">
                <a:solidFill>
                  <a:srgbClr val="C00000"/>
                </a:solidFill>
                <a:latin typeface="+mn-lt"/>
                <a:cs typeface="+mn-cs"/>
              </a:rPr>
              <a:t>NACO Personal Names FAQ </a:t>
            </a:r>
            <a:r>
              <a:rPr lang="en-US" sz="2000" b="1" dirty="0">
                <a:solidFill>
                  <a:schemeClr val="bg2">
                    <a:lumMod val="10000"/>
                  </a:schemeClr>
                </a:solidFill>
                <a:latin typeface="+mn-lt"/>
                <a:cs typeface="+mn-cs"/>
              </a:rPr>
              <a:t>http://www.loc.gov/aba/pcc/naco/personnamefaq.html</a:t>
            </a:r>
          </a:p>
        </p:txBody>
      </p:sp>
      <p:sp>
        <p:nvSpPr>
          <p:cNvPr id="12" name="Rectangle 11"/>
          <p:cNvSpPr/>
          <p:nvPr/>
        </p:nvSpPr>
        <p:spPr>
          <a:xfrm>
            <a:off x="609600" y="5513388"/>
            <a:ext cx="3962400"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Straight Arrow Connector 13"/>
          <p:cNvCxnSpPr/>
          <p:nvPr/>
        </p:nvCxnSpPr>
        <p:spPr>
          <a:xfrm>
            <a:off x="4800600" y="5867400"/>
            <a:ext cx="1447800" cy="304800"/>
          </a:xfrm>
          <a:prstGeom prst="straightConnector1">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descr="ScreenShot357.bmp"/>
          <p:cNvPicPr>
            <a:picLocks noChangeAspect="1"/>
          </p:cNvPicPr>
          <p:nvPr/>
        </p:nvPicPr>
        <p:blipFill>
          <a:blip r:embed="rId3" cstate="print"/>
          <a:srcRect/>
          <a:stretch>
            <a:fillRect/>
          </a:stretch>
        </p:blipFill>
        <p:spPr bwMode="auto">
          <a:xfrm>
            <a:off x="0" y="1219200"/>
            <a:ext cx="9220200" cy="5175250"/>
          </a:xfrm>
          <a:prstGeom prst="rect">
            <a:avLst/>
          </a:prstGeom>
          <a:noFill/>
          <a:ln w="9525">
            <a:noFill/>
            <a:miter lim="800000"/>
            <a:headEnd/>
            <a:tailEnd/>
          </a:ln>
        </p:spPr>
      </p:pic>
      <p:sp>
        <p:nvSpPr>
          <p:cNvPr id="3" name="TextBox 2"/>
          <p:cNvSpPr txBox="1"/>
          <p:nvPr/>
        </p:nvSpPr>
        <p:spPr>
          <a:xfrm>
            <a:off x="838200" y="304800"/>
            <a:ext cx="6400800" cy="769938"/>
          </a:xfrm>
          <a:prstGeom prst="rect">
            <a:avLst/>
          </a:prstGeom>
          <a:noFill/>
        </p:spPr>
        <p:txBody>
          <a:bodyPr>
            <a:spAutoFit/>
          </a:bodyPr>
          <a:lstStyle/>
          <a:p>
            <a:pPr fontAlgn="auto">
              <a:spcBef>
                <a:spcPts val="0"/>
              </a:spcBef>
              <a:spcAft>
                <a:spcPts val="0"/>
              </a:spcAft>
              <a:defRPr/>
            </a:pPr>
            <a:r>
              <a:rPr lang="en-US" sz="2400" b="1" dirty="0">
                <a:solidFill>
                  <a:srgbClr val="C00000"/>
                </a:solidFill>
                <a:latin typeface="+mn-lt"/>
                <a:cs typeface="+mn-cs"/>
              </a:rPr>
              <a:t>NACO Personal Names FAQ </a:t>
            </a:r>
            <a:r>
              <a:rPr lang="en-US" sz="2000" b="1" dirty="0">
                <a:solidFill>
                  <a:schemeClr val="bg2">
                    <a:lumMod val="10000"/>
                  </a:schemeClr>
                </a:solidFill>
                <a:latin typeface="+mn-lt"/>
                <a:cs typeface="+mn-cs"/>
              </a:rPr>
              <a:t>http://www.loc.gov/aba/pcc/naco/personnamefaq.html</a:t>
            </a:r>
          </a:p>
        </p:txBody>
      </p:sp>
      <p:sp>
        <p:nvSpPr>
          <p:cNvPr id="4" name="Rectangle 3"/>
          <p:cNvSpPr/>
          <p:nvPr/>
        </p:nvSpPr>
        <p:spPr>
          <a:xfrm>
            <a:off x="685800" y="2895600"/>
            <a:ext cx="8001000" cy="5572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85800" y="5105400"/>
            <a:ext cx="8001000" cy="137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descr="ScreenShot358.bmp"/>
          <p:cNvPicPr>
            <a:picLocks noChangeAspect="1"/>
          </p:cNvPicPr>
          <p:nvPr/>
        </p:nvPicPr>
        <p:blipFill>
          <a:blip r:embed="rId2" cstate="print"/>
          <a:srcRect/>
          <a:stretch>
            <a:fillRect/>
          </a:stretch>
        </p:blipFill>
        <p:spPr bwMode="auto">
          <a:xfrm>
            <a:off x="152400" y="533400"/>
            <a:ext cx="8821738" cy="4132263"/>
          </a:xfrm>
          <a:prstGeom prst="rect">
            <a:avLst/>
          </a:prstGeom>
          <a:noFill/>
          <a:ln w="9525">
            <a:noFill/>
            <a:miter lim="800000"/>
            <a:headEnd/>
            <a:tailEnd/>
          </a:ln>
        </p:spPr>
      </p:pic>
      <p:cxnSp>
        <p:nvCxnSpPr>
          <p:cNvPr id="4" name="Straight Arrow Connector 3"/>
          <p:cNvCxnSpPr/>
          <p:nvPr/>
        </p:nvCxnSpPr>
        <p:spPr>
          <a:xfrm>
            <a:off x="685800" y="3830638"/>
            <a:ext cx="838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5236" name="TextBox 5"/>
          <p:cNvSpPr txBox="1">
            <a:spLocks noChangeArrowheads="1"/>
          </p:cNvSpPr>
          <p:nvPr/>
        </p:nvSpPr>
        <p:spPr bwMode="auto">
          <a:xfrm>
            <a:off x="1143000" y="4876800"/>
            <a:ext cx="7315200" cy="1446213"/>
          </a:xfrm>
          <a:prstGeom prst="rect">
            <a:avLst/>
          </a:prstGeom>
          <a:noFill/>
          <a:ln w="9525">
            <a:noFill/>
            <a:miter lim="800000"/>
            <a:headEnd/>
            <a:tailEnd/>
          </a:ln>
        </p:spPr>
        <p:txBody>
          <a:bodyPr>
            <a:spAutoFit/>
          </a:bodyPr>
          <a:lstStyle/>
          <a:p>
            <a:r>
              <a:rPr lang="en-US" sz="2200">
                <a:solidFill>
                  <a:srgbClr val="FF0000"/>
                </a:solidFill>
                <a:latin typeface="Calibri" pitchFamily="34" charset="0"/>
              </a:rPr>
              <a:t>6 Feet $c (Rapper)		Oceania $c (Writer)</a:t>
            </a:r>
          </a:p>
          <a:p>
            <a:r>
              <a:rPr lang="en-US" sz="2200">
                <a:solidFill>
                  <a:srgbClr val="FF0000"/>
                </a:solidFill>
                <a:latin typeface="Calibri" pitchFamily="34" charset="0"/>
              </a:rPr>
              <a:t>WishFM $c (Disc jockey)		Perspective $c (Writer)</a:t>
            </a:r>
          </a:p>
          <a:p>
            <a:r>
              <a:rPr lang="en-US" sz="2200">
                <a:solidFill>
                  <a:srgbClr val="FF0000"/>
                </a:solidFill>
                <a:latin typeface="Calibri" pitchFamily="34" charset="0"/>
              </a:rPr>
              <a:t>45726 $c (Cartoonist)		Stone Mountain $c (Writer)</a:t>
            </a:r>
          </a:p>
          <a:p>
            <a:r>
              <a:rPr lang="en-US" sz="2200">
                <a:solidFill>
                  <a:srgbClr val="FF0000"/>
                </a:solidFill>
                <a:latin typeface="Calibri" pitchFamily="34" charset="0"/>
              </a:rPr>
              <a:t>AquaMoon $c (Poet)		Smooth $c (Poet)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ScreenShot198.bmp"/>
          <p:cNvPicPr>
            <a:picLocks noChangeAspect="1"/>
          </p:cNvPicPr>
          <p:nvPr/>
        </p:nvPicPr>
        <p:blipFill>
          <a:blip r:embed="rId3" cstate="print"/>
          <a:srcRect/>
          <a:stretch>
            <a:fillRect/>
          </a:stretch>
        </p:blipFill>
        <p:spPr bwMode="auto">
          <a:xfrm>
            <a:off x="0" y="1295400"/>
            <a:ext cx="9144000" cy="5149850"/>
          </a:xfrm>
          <a:prstGeom prst="rect">
            <a:avLst/>
          </a:prstGeom>
          <a:noFill/>
          <a:ln w="9525">
            <a:noFill/>
            <a:miter lim="800000"/>
            <a:headEnd/>
            <a:tailEnd/>
          </a:ln>
        </p:spPr>
      </p:pic>
      <p:sp>
        <p:nvSpPr>
          <p:cNvPr id="96259" name="TextBox 2"/>
          <p:cNvSpPr txBox="1">
            <a:spLocks noChangeArrowheads="1"/>
          </p:cNvSpPr>
          <p:nvPr/>
        </p:nvSpPr>
        <p:spPr bwMode="auto">
          <a:xfrm>
            <a:off x="609600" y="228600"/>
            <a:ext cx="8229600" cy="1108075"/>
          </a:xfrm>
          <a:prstGeom prst="rect">
            <a:avLst/>
          </a:prstGeom>
          <a:noFill/>
          <a:ln w="9525">
            <a:noFill/>
            <a:miter lim="800000"/>
            <a:headEnd/>
            <a:tailEnd/>
          </a:ln>
        </p:spPr>
        <p:txBody>
          <a:bodyPr>
            <a:spAutoFit/>
          </a:bodyPr>
          <a:lstStyle/>
          <a:p>
            <a:r>
              <a:rPr lang="en-US" sz="2400">
                <a:latin typeface="Calibri" pitchFamily="34" charset="0"/>
              </a:rPr>
              <a:t>Profession or Occupation added to a name that consists of a phrase or appellation not conveying the idea of a person</a:t>
            </a:r>
          </a:p>
          <a:p>
            <a:endParaRPr lang="en-US">
              <a:latin typeface="Calibri" pitchFamily="34" charset="0"/>
            </a:endParaRPr>
          </a:p>
        </p:txBody>
      </p:sp>
      <p:sp>
        <p:nvSpPr>
          <p:cNvPr id="96260" name="TextBox 3"/>
          <p:cNvSpPr txBox="1">
            <a:spLocks noChangeArrowheads="1"/>
          </p:cNvSpPr>
          <p:nvPr/>
        </p:nvSpPr>
        <p:spPr bwMode="auto">
          <a:xfrm>
            <a:off x="2438400" y="2895600"/>
            <a:ext cx="2895600" cy="369888"/>
          </a:xfrm>
          <a:prstGeom prst="rect">
            <a:avLst/>
          </a:prstGeom>
          <a:noFill/>
          <a:ln w="22225">
            <a:solidFill>
              <a:srgbClr val="FF0000"/>
            </a:solidFill>
            <a:miter lim="800000"/>
            <a:headEnd/>
            <a:tailEnd/>
          </a:ln>
        </p:spPr>
        <p:txBody>
          <a:bodyPr>
            <a:spAutoFit/>
          </a:bodyPr>
          <a:lstStyle/>
          <a:p>
            <a:r>
              <a:rPr lang="en-US">
                <a:solidFill>
                  <a:srgbClr val="FF0000"/>
                </a:solidFill>
                <a:latin typeface="Calibri" pitchFamily="34" charset="0"/>
              </a:rPr>
              <a:t>Element recorded separately</a:t>
            </a:r>
          </a:p>
        </p:txBody>
      </p:sp>
      <p:sp>
        <p:nvSpPr>
          <p:cNvPr id="96261" name="TextBox 4"/>
          <p:cNvSpPr txBox="1">
            <a:spLocks noChangeArrowheads="1"/>
          </p:cNvSpPr>
          <p:nvPr/>
        </p:nvSpPr>
        <p:spPr bwMode="auto">
          <a:xfrm>
            <a:off x="2438400" y="2209800"/>
            <a:ext cx="4114800" cy="369888"/>
          </a:xfrm>
          <a:prstGeom prst="rect">
            <a:avLst/>
          </a:prstGeom>
          <a:noFill/>
          <a:ln w="22225">
            <a:solidFill>
              <a:srgbClr val="FF0000"/>
            </a:solidFill>
            <a:miter lim="800000"/>
            <a:headEnd/>
            <a:tailEnd/>
          </a:ln>
        </p:spPr>
        <p:txBody>
          <a:bodyPr>
            <a:spAutoFit/>
          </a:bodyPr>
          <a:lstStyle/>
          <a:p>
            <a:r>
              <a:rPr lang="en-US">
                <a:solidFill>
                  <a:srgbClr val="FF0000"/>
                </a:solidFill>
                <a:latin typeface="Calibri" pitchFamily="34" charset="0"/>
              </a:rPr>
              <a:t>Element added to authorized access point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Additions to Access Points</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None/>
              <a:defRPr/>
            </a:pPr>
            <a:r>
              <a:rPr lang="en-US" dirty="0" smtClean="0"/>
              <a:t>9.19.1.3  Date of Birth and/or Death</a:t>
            </a:r>
          </a:p>
          <a:p>
            <a:pPr eaLnBrk="1" fontAlgn="auto" hangingPunct="1">
              <a:spcAft>
                <a:spcPts val="0"/>
              </a:spcAft>
              <a:buFont typeface="Arial" pitchFamily="34" charset="0"/>
              <a:buNone/>
              <a:defRPr/>
            </a:pPr>
            <a:r>
              <a:rPr lang="en-US" dirty="0" smtClean="0"/>
              <a:t>	LC-PCC PS: Add a date of birth and/or date of death even if not needed to distinguish between access points.</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dirty="0" smtClean="0"/>
              <a:t>9.19.1.4  Fuller Form of Name</a:t>
            </a:r>
          </a:p>
          <a:p>
            <a:pPr eaLnBrk="1" fontAlgn="auto" hangingPunct="1">
              <a:spcAft>
                <a:spcPts val="0"/>
              </a:spcAft>
              <a:buFont typeface="Arial" pitchFamily="34" charset="0"/>
              <a:buNone/>
              <a:defRPr/>
            </a:pPr>
            <a:r>
              <a:rPr lang="en-US" dirty="0" smtClean="0"/>
              <a:t>	LC-PCC PS: Do not add a fuller form of name if there is no need to distinguish between access points</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smtClean="0"/>
              <a:t>Additions to Access Points</a:t>
            </a:r>
          </a:p>
        </p:txBody>
      </p:sp>
      <p:sp>
        <p:nvSpPr>
          <p:cNvPr id="3" name="Content Placeholder 2"/>
          <p:cNvSpPr>
            <a:spLocks noGrp="1"/>
          </p:cNvSpPr>
          <p:nvPr>
            <p:ph idx="1"/>
          </p:nvPr>
        </p:nvSpPr>
        <p:spPr>
          <a:xfrm>
            <a:off x="457200" y="1600200"/>
            <a:ext cx="8229600" cy="4724400"/>
          </a:xfrm>
        </p:spPr>
        <p:txBody>
          <a:bodyPr rtlCol="0">
            <a:normAutofit lnSpcReduction="10000"/>
          </a:bodyPr>
          <a:lstStyle/>
          <a:p>
            <a:pPr eaLnBrk="1" fontAlgn="auto" hangingPunct="1">
              <a:spcAft>
                <a:spcPts val="0"/>
              </a:spcAft>
              <a:buFont typeface="Arial" pitchFamily="34" charset="0"/>
              <a:buNone/>
              <a:defRPr/>
            </a:pPr>
            <a:r>
              <a:rPr lang="en-US" dirty="0" smtClean="0"/>
              <a:t>9.19.1.5  Period of Activity of the Person</a:t>
            </a:r>
          </a:p>
          <a:p>
            <a:pPr eaLnBrk="1" fontAlgn="auto" hangingPunct="1">
              <a:spcAft>
                <a:spcPts val="0"/>
              </a:spcAft>
              <a:buFont typeface="Arial" pitchFamily="34" charset="0"/>
              <a:buNone/>
              <a:defRPr/>
            </a:pPr>
            <a:r>
              <a:rPr lang="en-US" dirty="0" smtClean="0"/>
              <a:t>	LC-PCC PS: Do not add a term indicating period of activity of the person if there is no need to distinguish between access points.</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dirty="0" smtClean="0"/>
              <a:t>9.19.1.6  Profession or Occupation</a:t>
            </a:r>
          </a:p>
          <a:p>
            <a:pPr eaLnBrk="1" fontAlgn="auto" hangingPunct="1">
              <a:spcAft>
                <a:spcPts val="0"/>
              </a:spcAft>
              <a:buFont typeface="Arial" pitchFamily="34" charset="0"/>
              <a:buNone/>
              <a:defRPr/>
            </a:pPr>
            <a:r>
              <a:rPr lang="en-US" dirty="0" smtClean="0"/>
              <a:t>	Add this element if you don’t have any of the elements 9.19.1.3-9.19.1.5 above to use instead.</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ScreenShot359.bmp"/>
          <p:cNvPicPr>
            <a:picLocks noChangeAspect="1"/>
          </p:cNvPicPr>
          <p:nvPr/>
        </p:nvPicPr>
        <p:blipFill>
          <a:blip r:embed="rId2" cstate="print"/>
          <a:srcRect/>
          <a:stretch>
            <a:fillRect/>
          </a:stretch>
        </p:blipFill>
        <p:spPr bwMode="auto">
          <a:xfrm>
            <a:off x="457200" y="63500"/>
            <a:ext cx="7851775" cy="67945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457200" y="0"/>
            <a:ext cx="8229600" cy="762000"/>
          </a:xfrm>
        </p:spPr>
        <p:txBody>
          <a:bodyPr/>
          <a:lstStyle/>
          <a:p>
            <a:pPr eaLnBrk="1" hangingPunct="1"/>
            <a:r>
              <a:rPr lang="en-US" sz="3700" smtClean="0"/>
              <a:t>Personal Name Access Points – Qualifiers</a:t>
            </a:r>
          </a:p>
        </p:txBody>
      </p:sp>
      <p:sp>
        <p:nvSpPr>
          <p:cNvPr id="100355" name="Text Placeholder 2"/>
          <p:cNvSpPr>
            <a:spLocks noGrp="1"/>
          </p:cNvSpPr>
          <p:nvPr>
            <p:ph type="body" idx="1"/>
          </p:nvPr>
        </p:nvSpPr>
        <p:spPr>
          <a:xfrm>
            <a:off x="0" y="533400"/>
            <a:ext cx="4040188" cy="639763"/>
          </a:xfrm>
        </p:spPr>
        <p:txBody>
          <a:bodyPr/>
          <a:lstStyle/>
          <a:p>
            <a:pPr algn="ctr" eaLnBrk="1" hangingPunct="1"/>
            <a:r>
              <a:rPr lang="en-US" smtClean="0"/>
              <a:t>AACR2  22.19, LCRI 22.19</a:t>
            </a:r>
          </a:p>
        </p:txBody>
      </p:sp>
      <p:sp>
        <p:nvSpPr>
          <p:cNvPr id="100356" name="Content Placeholder 3"/>
          <p:cNvSpPr>
            <a:spLocks noGrp="1"/>
          </p:cNvSpPr>
          <p:nvPr>
            <p:ph sz="half" idx="2"/>
          </p:nvPr>
        </p:nvSpPr>
        <p:spPr>
          <a:xfrm>
            <a:off x="533400" y="1219200"/>
            <a:ext cx="4038600" cy="5638800"/>
          </a:xfrm>
        </p:spPr>
        <p:txBody>
          <a:bodyPr/>
          <a:lstStyle/>
          <a:p>
            <a:pPr eaLnBrk="1" hangingPunct="1">
              <a:buFont typeface="Arial" charset="0"/>
              <a:buNone/>
            </a:pPr>
            <a:r>
              <a:rPr lang="en-US" sz="2000" smtClean="0"/>
              <a:t>Johannes $c (Notary)</a:t>
            </a:r>
          </a:p>
          <a:p>
            <a:pPr eaLnBrk="1" hangingPunct="1">
              <a:buFont typeface="Arial" charset="0"/>
              <a:buNone/>
            </a:pPr>
            <a:r>
              <a:rPr lang="en-US" sz="2000" smtClean="0"/>
              <a:t>Thomas $c (Anglo-Norman poet)</a:t>
            </a:r>
          </a:p>
          <a:p>
            <a:pPr eaLnBrk="1" hangingPunct="1">
              <a:buFont typeface="Arial" charset="0"/>
              <a:buNone/>
            </a:pPr>
            <a:r>
              <a:rPr lang="en-US" sz="2000" smtClean="0"/>
              <a:t>Smith, John, $c Sir</a:t>
            </a:r>
          </a:p>
          <a:p>
            <a:pPr eaLnBrk="1" hangingPunct="1">
              <a:buFont typeface="Arial" charset="0"/>
              <a:buNone/>
            </a:pPr>
            <a:endParaRPr lang="en-US" sz="2000" b="1" smtClean="0"/>
          </a:p>
          <a:p>
            <a:pPr eaLnBrk="1" hangingPunct="1">
              <a:buFont typeface="Arial" charset="0"/>
              <a:buNone/>
            </a:pPr>
            <a:endParaRPr lang="en-US" sz="2000" b="1" smtClean="0"/>
          </a:p>
          <a:p>
            <a:pPr eaLnBrk="1" hangingPunct="1">
              <a:buFont typeface="Arial" charset="0"/>
              <a:buNone/>
            </a:pPr>
            <a:r>
              <a:rPr lang="en-US" sz="2000" smtClean="0"/>
              <a:t>Brown, George, $c Captain</a:t>
            </a:r>
          </a:p>
          <a:p>
            <a:pPr eaLnBrk="1" hangingPunct="1">
              <a:buFont typeface="Arial" charset="0"/>
              <a:buNone/>
            </a:pPr>
            <a:endParaRPr lang="en-US" sz="2000" smtClean="0"/>
          </a:p>
          <a:p>
            <a:pPr eaLnBrk="1" hangingPunct="1">
              <a:buFont typeface="Arial" charset="0"/>
              <a:buNone/>
            </a:pPr>
            <a:r>
              <a:rPr lang="en-US" sz="2000" smtClean="0"/>
              <a:t>Brown, George, $c F.I.P.S.</a:t>
            </a:r>
          </a:p>
          <a:p>
            <a:pPr eaLnBrk="1" hangingPunct="1">
              <a:buFont typeface="Arial" charset="0"/>
              <a:buNone/>
            </a:pPr>
            <a:endParaRPr lang="en-US" sz="2000" smtClean="0"/>
          </a:p>
          <a:p>
            <a:pPr eaLnBrk="1" hangingPunct="1">
              <a:buFont typeface="Arial" charset="0"/>
              <a:buNone/>
            </a:pPr>
            <a:endParaRPr lang="en-US" sz="2000" smtClean="0"/>
          </a:p>
          <a:p>
            <a:pPr eaLnBrk="1" hangingPunct="1">
              <a:buFont typeface="Arial" charset="0"/>
              <a:buNone/>
            </a:pPr>
            <a:r>
              <a:rPr lang="en-US" sz="2000" smtClean="0"/>
              <a:t>Brown, George, $c Rev.</a:t>
            </a:r>
          </a:p>
          <a:p>
            <a:pPr eaLnBrk="1" hangingPunct="1">
              <a:buFont typeface="Arial" charset="0"/>
              <a:buNone/>
            </a:pPr>
            <a:r>
              <a:rPr lang="en-US" sz="2000" smtClean="0"/>
              <a:t>Brown, George, $c Ph. D.</a:t>
            </a:r>
          </a:p>
          <a:p>
            <a:pPr eaLnBrk="1" hangingPunct="1">
              <a:buFont typeface="Arial" charset="0"/>
              <a:buNone/>
            </a:pPr>
            <a:endParaRPr lang="en-US" sz="2000" smtClean="0"/>
          </a:p>
          <a:p>
            <a:pPr eaLnBrk="1" hangingPunct="1">
              <a:buFont typeface="Arial" charset="0"/>
              <a:buNone/>
            </a:pPr>
            <a:endParaRPr lang="en-US" sz="2000" smtClean="0"/>
          </a:p>
          <a:p>
            <a:pPr eaLnBrk="1" hangingPunct="1">
              <a:buFont typeface="Arial" charset="0"/>
              <a:buNone/>
            </a:pPr>
            <a:r>
              <a:rPr lang="en-US" sz="2000" smtClean="0"/>
              <a:t>Brown, George, $c flutist</a:t>
            </a:r>
          </a:p>
        </p:txBody>
      </p:sp>
      <p:sp>
        <p:nvSpPr>
          <p:cNvPr id="100357" name="Text Placeholder 4"/>
          <p:cNvSpPr>
            <a:spLocks noGrp="1"/>
          </p:cNvSpPr>
          <p:nvPr>
            <p:ph type="body" sz="quarter" idx="3"/>
          </p:nvPr>
        </p:nvSpPr>
        <p:spPr>
          <a:xfrm>
            <a:off x="4419600" y="533400"/>
            <a:ext cx="4343400" cy="639763"/>
          </a:xfrm>
        </p:spPr>
        <p:txBody>
          <a:bodyPr/>
          <a:lstStyle/>
          <a:p>
            <a:pPr algn="ctr" eaLnBrk="1" hangingPunct="1"/>
            <a:r>
              <a:rPr lang="en-US" smtClean="0"/>
              <a:t>RDA  9.19.1.1, 9.19.1.2, 9.19.1.6</a:t>
            </a:r>
          </a:p>
        </p:txBody>
      </p:sp>
      <p:sp>
        <p:nvSpPr>
          <p:cNvPr id="100358" name="Content Placeholder 5"/>
          <p:cNvSpPr>
            <a:spLocks noGrp="1"/>
          </p:cNvSpPr>
          <p:nvPr>
            <p:ph sz="quarter" idx="4"/>
          </p:nvPr>
        </p:nvSpPr>
        <p:spPr>
          <a:xfrm>
            <a:off x="4191000" y="1219200"/>
            <a:ext cx="4953000" cy="5638800"/>
          </a:xfrm>
        </p:spPr>
        <p:txBody>
          <a:bodyPr/>
          <a:lstStyle/>
          <a:p>
            <a:pPr eaLnBrk="1" hangingPunct="1">
              <a:buFont typeface="Arial" charset="0"/>
              <a:buNone/>
            </a:pPr>
            <a:r>
              <a:rPr lang="en-US" sz="2000" smtClean="0"/>
              <a:t>Johannes $c (Notary)</a:t>
            </a:r>
          </a:p>
          <a:p>
            <a:pPr eaLnBrk="1" hangingPunct="1">
              <a:buFont typeface="Arial" charset="0"/>
              <a:buNone/>
            </a:pPr>
            <a:r>
              <a:rPr lang="en-US" sz="2000" smtClean="0"/>
              <a:t>Thomas $c (Anglo-Norman poet)</a:t>
            </a:r>
          </a:p>
          <a:p>
            <a:pPr eaLnBrk="1" hangingPunct="1">
              <a:buFont typeface="Arial" charset="0"/>
              <a:buNone/>
            </a:pPr>
            <a:r>
              <a:rPr lang="en-US" sz="2000" smtClean="0"/>
              <a:t>Smith, John $c </a:t>
            </a:r>
            <a:r>
              <a:rPr lang="en-US" sz="2000" smtClean="0">
                <a:solidFill>
                  <a:srgbClr val="FF0000"/>
                </a:solidFill>
              </a:rPr>
              <a:t>(</a:t>
            </a:r>
            <a:r>
              <a:rPr lang="en-US" sz="2000" i="1" smtClean="0">
                <a:solidFill>
                  <a:srgbClr val="FF0000"/>
                </a:solidFill>
              </a:rPr>
              <a:t>[Profession or Occupation]</a:t>
            </a:r>
            <a:r>
              <a:rPr lang="en-US" sz="2000" smtClean="0">
                <a:solidFill>
                  <a:srgbClr val="FF0000"/>
                </a:solidFill>
              </a:rPr>
              <a:t>)</a:t>
            </a:r>
          </a:p>
          <a:p>
            <a:pPr eaLnBrk="1" hangingPunct="1">
              <a:buFont typeface="Arial" charset="0"/>
              <a:buNone/>
            </a:pPr>
            <a:r>
              <a:rPr lang="en-US" sz="2000" i="1" smtClean="0"/>
              <a:t> 	or</a:t>
            </a:r>
            <a:r>
              <a:rPr lang="en-US" sz="2000" smtClean="0"/>
              <a:t>	Smith, John    </a:t>
            </a:r>
            <a:r>
              <a:rPr lang="en-US" sz="2000" i="1" smtClean="0"/>
              <a:t>[undifferentiated]</a:t>
            </a:r>
          </a:p>
          <a:p>
            <a:pPr eaLnBrk="1" hangingPunct="1">
              <a:buFont typeface="Arial" charset="0"/>
              <a:buNone/>
            </a:pPr>
            <a:endParaRPr lang="en-US" sz="2000" smtClean="0"/>
          </a:p>
          <a:p>
            <a:pPr eaLnBrk="1" hangingPunct="1">
              <a:buFont typeface="Arial" charset="0"/>
              <a:buNone/>
            </a:pPr>
            <a:r>
              <a:rPr lang="en-US" sz="2000" smtClean="0"/>
              <a:t>Brown, George $c  </a:t>
            </a:r>
            <a:r>
              <a:rPr lang="en-US" sz="2000" smtClean="0">
                <a:solidFill>
                  <a:srgbClr val="FF0000"/>
                </a:solidFill>
              </a:rPr>
              <a:t>(Soldier)</a:t>
            </a:r>
          </a:p>
          <a:p>
            <a:pPr eaLnBrk="1" hangingPunct="1">
              <a:buFont typeface="Arial" charset="0"/>
              <a:buNone/>
            </a:pPr>
            <a:r>
              <a:rPr lang="en-US" sz="2000" smtClean="0"/>
              <a:t>	</a:t>
            </a:r>
            <a:r>
              <a:rPr lang="en-US" sz="2000" i="1" smtClean="0"/>
              <a:t>or	</a:t>
            </a:r>
            <a:r>
              <a:rPr lang="en-US" sz="2000" smtClean="0"/>
              <a:t>Brown, George    </a:t>
            </a:r>
            <a:r>
              <a:rPr lang="en-US" sz="2000" i="1" smtClean="0"/>
              <a:t>[undifferentiated]</a:t>
            </a:r>
          </a:p>
          <a:p>
            <a:pPr eaLnBrk="1" hangingPunct="1">
              <a:buFont typeface="Arial" charset="0"/>
              <a:buNone/>
            </a:pPr>
            <a:r>
              <a:rPr lang="en-US" sz="2000" smtClean="0"/>
              <a:t>Brown, George $c </a:t>
            </a:r>
            <a:r>
              <a:rPr lang="en-US" sz="2000" smtClean="0">
                <a:solidFill>
                  <a:srgbClr val="FF0000"/>
                </a:solidFill>
              </a:rPr>
              <a:t>(</a:t>
            </a:r>
            <a:r>
              <a:rPr lang="en-US" sz="2000" i="1" smtClean="0">
                <a:solidFill>
                  <a:srgbClr val="FF0000"/>
                </a:solidFill>
              </a:rPr>
              <a:t>[Profession or Occupation]</a:t>
            </a:r>
            <a:r>
              <a:rPr lang="en-US" sz="2000" smtClean="0">
                <a:solidFill>
                  <a:srgbClr val="FF0000"/>
                </a:solidFill>
              </a:rPr>
              <a:t>)</a:t>
            </a:r>
          </a:p>
          <a:p>
            <a:pPr eaLnBrk="1" hangingPunct="1">
              <a:buFont typeface="Arial" charset="0"/>
              <a:buNone/>
            </a:pPr>
            <a:r>
              <a:rPr lang="en-US" sz="2000" smtClean="0"/>
              <a:t>	</a:t>
            </a:r>
            <a:r>
              <a:rPr lang="en-US" sz="2000" i="1" smtClean="0"/>
              <a:t>or</a:t>
            </a:r>
            <a:r>
              <a:rPr lang="en-US" sz="2000" smtClean="0"/>
              <a:t>	Brown, George    </a:t>
            </a:r>
            <a:r>
              <a:rPr lang="en-US" sz="2000" i="1" smtClean="0"/>
              <a:t>[undifferentiated]</a:t>
            </a:r>
          </a:p>
          <a:p>
            <a:pPr eaLnBrk="1" hangingPunct="1">
              <a:buFont typeface="Arial" charset="0"/>
              <a:buNone/>
            </a:pPr>
            <a:endParaRPr lang="en-US" sz="2000" smtClean="0"/>
          </a:p>
          <a:p>
            <a:pPr eaLnBrk="1" hangingPunct="1">
              <a:buFont typeface="Arial" charset="0"/>
              <a:buNone/>
            </a:pPr>
            <a:r>
              <a:rPr lang="en-US" sz="2000" smtClean="0"/>
              <a:t>Brown, George $c </a:t>
            </a:r>
            <a:r>
              <a:rPr lang="en-US" sz="2000" smtClean="0">
                <a:solidFill>
                  <a:srgbClr val="FF0000"/>
                </a:solidFill>
              </a:rPr>
              <a:t>(Clergyman)</a:t>
            </a:r>
          </a:p>
          <a:p>
            <a:pPr eaLnBrk="1" hangingPunct="1">
              <a:buFont typeface="Arial" charset="0"/>
              <a:buNone/>
            </a:pPr>
            <a:r>
              <a:rPr lang="en-US" sz="2000" smtClean="0"/>
              <a:t>Brown, George $c </a:t>
            </a:r>
            <a:r>
              <a:rPr lang="en-US" sz="2000" smtClean="0">
                <a:solidFill>
                  <a:srgbClr val="FF0000"/>
                </a:solidFill>
              </a:rPr>
              <a:t>(</a:t>
            </a:r>
            <a:r>
              <a:rPr lang="en-US" sz="2000" i="1" smtClean="0">
                <a:solidFill>
                  <a:srgbClr val="FF0000"/>
                </a:solidFill>
              </a:rPr>
              <a:t>[Profession or Occupation]</a:t>
            </a:r>
            <a:r>
              <a:rPr lang="en-US" sz="2000" smtClean="0">
                <a:solidFill>
                  <a:srgbClr val="FF0000"/>
                </a:solidFill>
              </a:rPr>
              <a:t>)</a:t>
            </a:r>
          </a:p>
          <a:p>
            <a:pPr eaLnBrk="1" hangingPunct="1">
              <a:buFont typeface="Arial" charset="0"/>
              <a:buNone/>
            </a:pPr>
            <a:r>
              <a:rPr lang="en-US" sz="2000" smtClean="0"/>
              <a:t>	</a:t>
            </a:r>
            <a:r>
              <a:rPr lang="en-US" sz="2000" i="1" smtClean="0"/>
              <a:t>or</a:t>
            </a:r>
            <a:r>
              <a:rPr lang="en-US" sz="2000" smtClean="0"/>
              <a:t>	Brown, George    </a:t>
            </a:r>
            <a:r>
              <a:rPr lang="en-US" sz="2000" i="1" smtClean="0"/>
              <a:t>[undifferentiated]</a:t>
            </a:r>
          </a:p>
          <a:p>
            <a:pPr eaLnBrk="1" hangingPunct="1">
              <a:buFont typeface="Arial" charset="0"/>
              <a:buNone/>
            </a:pPr>
            <a:endParaRPr lang="en-US" sz="2000" smtClean="0"/>
          </a:p>
          <a:p>
            <a:pPr eaLnBrk="1" hangingPunct="1">
              <a:buFont typeface="Arial" charset="0"/>
              <a:buNone/>
            </a:pPr>
            <a:r>
              <a:rPr lang="en-US" sz="2000" smtClean="0"/>
              <a:t>Brown, George $c </a:t>
            </a:r>
            <a:r>
              <a:rPr lang="en-US" sz="2000" smtClean="0">
                <a:solidFill>
                  <a:srgbClr val="FF0000"/>
                </a:solidFill>
              </a:rPr>
              <a:t>(F</a:t>
            </a:r>
            <a:r>
              <a:rPr lang="en-US" sz="2000" smtClean="0"/>
              <a:t>lutist</a:t>
            </a:r>
            <a:r>
              <a:rPr lang="en-US" sz="2000" smtClean="0">
                <a:solidFill>
                  <a:srgbClr val="FF0000"/>
                </a:solidFill>
              </a:rPr>
              <a:t>)</a:t>
            </a:r>
            <a:endParaRPr lang="en-US" smtClean="0">
              <a:solidFill>
                <a:srgbClr val="FF0000"/>
              </a:solidFill>
            </a:endParaRPr>
          </a:p>
        </p:txBody>
      </p:sp>
      <p:sp>
        <p:nvSpPr>
          <p:cNvPr id="8" name="Slide Number Placeholder 7"/>
          <p:cNvSpPr>
            <a:spLocks noGrp="1"/>
          </p:cNvSpPr>
          <p:nvPr>
            <p:ph type="sldNum" sz="quarter" idx="12"/>
          </p:nvPr>
        </p:nvSpPr>
        <p:spPr/>
        <p:txBody>
          <a:bodyPr/>
          <a:lstStyle/>
          <a:p>
            <a:pPr>
              <a:defRPr/>
            </a:pPr>
            <a:fld id="{D9D2DB59-1BC0-45CB-BB1B-9F7C0B62D858}" type="slidenum">
              <a:rPr lang="en-US"/>
              <a:pPr>
                <a:defRPr/>
              </a:pPr>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descr="ScreenShot183.bmp"/>
          <p:cNvPicPr>
            <a:picLocks noChangeAspect="1"/>
          </p:cNvPicPr>
          <p:nvPr/>
        </p:nvPicPr>
        <p:blipFill>
          <a:blip r:embed="rId2" cstate="print"/>
          <a:srcRect/>
          <a:stretch>
            <a:fillRect/>
          </a:stretch>
        </p:blipFill>
        <p:spPr bwMode="auto">
          <a:xfrm>
            <a:off x="0" y="1468438"/>
            <a:ext cx="9144000" cy="3921125"/>
          </a:xfrm>
          <a:prstGeom prst="rect">
            <a:avLst/>
          </a:prstGeom>
          <a:noFill/>
          <a:ln w="9525">
            <a:noFill/>
            <a:miter lim="800000"/>
            <a:headEnd/>
            <a:tailEnd/>
          </a:ln>
        </p:spPr>
      </p:pic>
      <p:sp>
        <p:nvSpPr>
          <p:cNvPr id="3" name="TextBox 2"/>
          <p:cNvSpPr txBox="1"/>
          <p:nvPr/>
        </p:nvSpPr>
        <p:spPr>
          <a:xfrm>
            <a:off x="990600" y="228600"/>
            <a:ext cx="7315200" cy="830263"/>
          </a:xfrm>
          <a:prstGeom prst="rect">
            <a:avLst/>
          </a:prstGeom>
          <a:noFill/>
        </p:spPr>
        <p:txBody>
          <a:bodyPr>
            <a:spAutoFit/>
          </a:bodyPr>
          <a:lstStyle/>
          <a:p>
            <a:pPr algn="ctr" fontAlgn="auto">
              <a:spcBef>
                <a:spcPts val="0"/>
              </a:spcBef>
              <a:spcAft>
                <a:spcPts val="0"/>
              </a:spcAft>
              <a:defRPr/>
            </a:pPr>
            <a:r>
              <a:rPr lang="en-US" sz="2400" dirty="0">
                <a:solidFill>
                  <a:schemeClr val="bg2">
                    <a:lumMod val="10000"/>
                  </a:schemeClr>
                </a:solidFill>
                <a:latin typeface="+mn-lt"/>
                <a:cs typeface="+mn-cs"/>
              </a:rPr>
              <a:t>Examples of Profession or Occupation Used to Distinguish Persons </a:t>
            </a:r>
          </a:p>
        </p:txBody>
      </p:sp>
      <p:sp>
        <p:nvSpPr>
          <p:cNvPr id="4" name="TextBox 3"/>
          <p:cNvSpPr txBox="1"/>
          <p:nvPr/>
        </p:nvSpPr>
        <p:spPr>
          <a:xfrm>
            <a:off x="1066800" y="5715000"/>
            <a:ext cx="7086600" cy="923925"/>
          </a:xfrm>
          <a:prstGeom prst="rect">
            <a:avLst/>
          </a:prstGeom>
          <a:noFill/>
        </p:spPr>
        <p:txBody>
          <a:bodyPr>
            <a:spAutoFit/>
          </a:bodyPr>
          <a:lstStyle/>
          <a:p>
            <a:pPr fontAlgn="auto">
              <a:spcBef>
                <a:spcPts val="0"/>
              </a:spcBef>
              <a:spcAft>
                <a:spcPts val="0"/>
              </a:spcAft>
              <a:defRPr/>
            </a:pPr>
            <a:r>
              <a:rPr lang="en-US" i="1" dirty="0">
                <a:solidFill>
                  <a:schemeClr val="accent4">
                    <a:lumMod val="75000"/>
                  </a:schemeClr>
                </a:solidFill>
                <a:latin typeface="+mn-lt"/>
                <a:cs typeface="+mn-cs"/>
              </a:rPr>
              <a:t>Neither birth/death dates nor fuller form of name were available; profession or occupation chosen as addition to access point instead of period of activity</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228600"/>
            <a:ext cx="7315200" cy="830263"/>
          </a:xfrm>
          <a:prstGeom prst="rect">
            <a:avLst/>
          </a:prstGeom>
          <a:noFill/>
        </p:spPr>
        <p:txBody>
          <a:bodyPr>
            <a:spAutoFit/>
          </a:bodyPr>
          <a:lstStyle/>
          <a:p>
            <a:pPr algn="ctr" fontAlgn="auto">
              <a:spcBef>
                <a:spcPts val="0"/>
              </a:spcBef>
              <a:spcAft>
                <a:spcPts val="0"/>
              </a:spcAft>
              <a:defRPr/>
            </a:pPr>
            <a:r>
              <a:rPr lang="en-US" sz="2400" dirty="0">
                <a:solidFill>
                  <a:schemeClr val="bg2">
                    <a:lumMod val="10000"/>
                  </a:schemeClr>
                </a:solidFill>
                <a:latin typeface="+mn-lt"/>
                <a:cs typeface="+mn-cs"/>
              </a:rPr>
              <a:t>Examples of Profession or Occupation Used to Distinguish Persons </a:t>
            </a:r>
          </a:p>
        </p:txBody>
      </p:sp>
      <p:sp>
        <p:nvSpPr>
          <p:cNvPr id="4" name="TextBox 3"/>
          <p:cNvSpPr txBox="1"/>
          <p:nvPr/>
        </p:nvSpPr>
        <p:spPr>
          <a:xfrm>
            <a:off x="914400" y="5486400"/>
            <a:ext cx="7620000" cy="1200150"/>
          </a:xfrm>
          <a:prstGeom prst="rect">
            <a:avLst/>
          </a:prstGeom>
          <a:noFill/>
        </p:spPr>
        <p:txBody>
          <a:bodyPr>
            <a:spAutoFit/>
          </a:bodyPr>
          <a:lstStyle/>
          <a:p>
            <a:pPr fontAlgn="auto">
              <a:spcBef>
                <a:spcPts val="0"/>
              </a:spcBef>
              <a:spcAft>
                <a:spcPts val="0"/>
              </a:spcAft>
              <a:defRPr/>
            </a:pPr>
            <a:r>
              <a:rPr lang="en-US" i="1" dirty="0">
                <a:solidFill>
                  <a:schemeClr val="accent4">
                    <a:lumMod val="75000"/>
                  </a:schemeClr>
                </a:solidFill>
                <a:latin typeface="+mn-lt"/>
                <a:cs typeface="+mn-cs"/>
              </a:rPr>
              <a:t>Neither birth/death dates nor fuller form of name were available; profession or occupation chosen as addition to access point instead of period of activity; qualifier also used in variant access point to distinguish this person from another person established as Levin, Elizabeth</a:t>
            </a:r>
          </a:p>
        </p:txBody>
      </p:sp>
      <p:pic>
        <p:nvPicPr>
          <p:cNvPr id="102404" name="Picture 4" descr="ScreenShot184.bmp"/>
          <p:cNvPicPr>
            <a:picLocks noChangeAspect="1"/>
          </p:cNvPicPr>
          <p:nvPr/>
        </p:nvPicPr>
        <p:blipFill>
          <a:blip r:embed="rId2" cstate="print"/>
          <a:srcRect/>
          <a:stretch>
            <a:fillRect/>
          </a:stretch>
        </p:blipFill>
        <p:spPr bwMode="auto">
          <a:xfrm>
            <a:off x="0" y="1143000"/>
            <a:ext cx="9144000" cy="420528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3346</TotalTime>
  <Words>11622</Words>
  <Application>Microsoft Office PowerPoint</Application>
  <PresentationFormat>On-screen Show (4:3)</PresentationFormat>
  <Paragraphs>1359</Paragraphs>
  <Slides>211</Slides>
  <Notes>71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211</vt:i4>
      </vt:variant>
    </vt:vector>
  </HeadingPairs>
  <TitlesOfParts>
    <vt:vector size="216" baseType="lpstr">
      <vt:lpstr>Arial</vt:lpstr>
      <vt:lpstr>Calibri</vt:lpstr>
      <vt:lpstr>Arial Unicode MS</vt:lpstr>
      <vt:lpstr>Script MT Bold</vt:lpstr>
      <vt:lpstr>Office Theme</vt:lpstr>
      <vt:lpstr>Constructing RDA Access Points</vt:lpstr>
      <vt:lpstr>Goals</vt:lpstr>
      <vt:lpstr>AACR2 vs. RDA Terminology</vt:lpstr>
      <vt:lpstr>Access Points for Works and Expressions</vt:lpstr>
      <vt:lpstr>5.3  Work Core Elements</vt:lpstr>
      <vt:lpstr>Work Core Elements</vt:lpstr>
      <vt:lpstr>Work Core Elements</vt:lpstr>
      <vt:lpstr>Slide 8</vt:lpstr>
      <vt:lpstr>Slide 9</vt:lpstr>
      <vt:lpstr>Slide 10</vt:lpstr>
      <vt:lpstr>Access Points for Works</vt:lpstr>
      <vt:lpstr>Slide 12</vt:lpstr>
      <vt:lpstr>Slide 13</vt:lpstr>
      <vt:lpstr>Slide 14</vt:lpstr>
      <vt:lpstr>Slide 15</vt:lpstr>
      <vt:lpstr>Corporate Bodies as Creators</vt:lpstr>
      <vt:lpstr>Corporate Bodies as Creators</vt:lpstr>
      <vt:lpstr>Slide 18</vt:lpstr>
      <vt:lpstr>6.3  Form of Work</vt:lpstr>
      <vt:lpstr>6.4  Date of Work</vt:lpstr>
      <vt:lpstr>6.5  Place of Origin of Work</vt:lpstr>
      <vt:lpstr>6.6  Other Distinguishing Characteristic of the Work</vt:lpstr>
      <vt:lpstr>Parts of a Work</vt:lpstr>
      <vt:lpstr>Parts of a Work – One Part</vt:lpstr>
      <vt:lpstr>Slide 25</vt:lpstr>
      <vt:lpstr>Slide 26</vt:lpstr>
      <vt:lpstr>Slide 27</vt:lpstr>
      <vt:lpstr>Parts of a Work – Two or More Parts</vt:lpstr>
      <vt:lpstr>Parts of a Work – Two or More Parts</vt:lpstr>
      <vt:lpstr>Access Points for Parts of a Work</vt:lpstr>
      <vt:lpstr>Access Points for Parts of a Work</vt:lpstr>
      <vt:lpstr>Slide 32</vt:lpstr>
      <vt:lpstr>Access Points for Expressions</vt:lpstr>
      <vt:lpstr>Expression Core Elements (5.3)</vt:lpstr>
      <vt:lpstr>Slide 35</vt:lpstr>
      <vt:lpstr>6.9  Content Type</vt:lpstr>
      <vt:lpstr>Slide 37</vt:lpstr>
      <vt:lpstr>6.10  Date of Expression</vt:lpstr>
      <vt:lpstr>Slide 39</vt:lpstr>
      <vt:lpstr>6.11  Language of Expression</vt:lpstr>
      <vt:lpstr>Slide 41</vt:lpstr>
      <vt:lpstr>Slide 42</vt:lpstr>
      <vt:lpstr>Slide 43</vt:lpstr>
      <vt:lpstr>6.12  Other Distinguishing Characteristic of the Expression</vt:lpstr>
      <vt:lpstr>Slide 45</vt:lpstr>
      <vt:lpstr>Slide 46</vt:lpstr>
      <vt:lpstr>6.12  Other Distinguishing Characteristic of the Expression</vt:lpstr>
      <vt:lpstr>Note: Expressions of musical, legal, and religious works and official communications have their own instructions</vt:lpstr>
      <vt:lpstr>Work/Expression Exercises</vt:lpstr>
      <vt:lpstr>Slide 50</vt:lpstr>
      <vt:lpstr>Slide 51</vt:lpstr>
      <vt:lpstr>Info you’ve found</vt:lpstr>
      <vt:lpstr>Slide 53</vt:lpstr>
      <vt:lpstr>More info you’ve found</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Personal Name Access Points</vt:lpstr>
      <vt:lpstr>8.3  Core Elements</vt:lpstr>
      <vt:lpstr>Personal Name Core Elements</vt:lpstr>
      <vt:lpstr>Personal Name Core Elements</vt:lpstr>
      <vt:lpstr>8.3  Core Elements</vt:lpstr>
      <vt:lpstr>Slide 78</vt:lpstr>
      <vt:lpstr>Titles or Terms Associated with Surnames</vt:lpstr>
      <vt:lpstr>Slide 80</vt:lpstr>
      <vt:lpstr>Slide 81</vt:lpstr>
      <vt:lpstr>Slide 82</vt:lpstr>
      <vt:lpstr>Slide 83</vt:lpstr>
      <vt:lpstr>Slide 84</vt:lpstr>
      <vt:lpstr>Personal Name Access Points – Dates</vt:lpstr>
      <vt:lpstr>Personal Name Access Points – Dates</vt:lpstr>
      <vt:lpstr>Slide 87</vt:lpstr>
      <vt:lpstr>Personal Name Access Points – Fuller Form</vt:lpstr>
      <vt:lpstr>Personal Name Access Points – Fuller Form</vt:lpstr>
      <vt:lpstr>Slide 90</vt:lpstr>
      <vt:lpstr>Slide 91</vt:lpstr>
      <vt:lpstr>Slide 92</vt:lpstr>
      <vt:lpstr>Slide 93</vt:lpstr>
      <vt:lpstr>Additions to Access Points</vt:lpstr>
      <vt:lpstr>Additions to Access Points</vt:lpstr>
      <vt:lpstr>Slide 96</vt:lpstr>
      <vt:lpstr>Personal Name Access Points – Qualifiers</vt:lpstr>
      <vt:lpstr>Slide 98</vt:lpstr>
      <vt:lpstr>Slide 99</vt:lpstr>
      <vt:lpstr>Slide 100</vt:lpstr>
      <vt:lpstr>Personal Name Access Points –  Fictitious Persons</vt:lpstr>
      <vt:lpstr>Slide 102</vt:lpstr>
      <vt:lpstr>Slide 103</vt:lpstr>
      <vt:lpstr>Slide 104</vt:lpstr>
      <vt:lpstr>Personal Name Access Points –  Real Non-Human Entities</vt:lpstr>
      <vt:lpstr>Personal Name Exercises</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Info you’ve found</vt:lpstr>
      <vt:lpstr>Family Name Access Points</vt:lpstr>
      <vt:lpstr>8.3  Core Elements</vt:lpstr>
      <vt:lpstr>Family Name Core Elements</vt:lpstr>
      <vt:lpstr>Family Name Access Points</vt:lpstr>
      <vt:lpstr>Family Name Access Point Examples</vt:lpstr>
      <vt:lpstr>Slide 125</vt:lpstr>
      <vt:lpstr>RDA Family Names Not  Used as Subjects</vt:lpstr>
      <vt:lpstr>Slide 127</vt:lpstr>
      <vt:lpstr>Family Name Exercise</vt:lpstr>
      <vt:lpstr>Slide 129</vt:lpstr>
      <vt:lpstr>Info you’ve found</vt:lpstr>
      <vt:lpstr>Identify, if possible, the following:</vt:lpstr>
      <vt:lpstr>Corporate Body Access Points</vt:lpstr>
      <vt:lpstr>Corporate Body Core Elements</vt:lpstr>
      <vt:lpstr>Corporate Body Core Elements</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Conferences, Congresses, Fairs, Festivals, etc.</vt:lpstr>
      <vt:lpstr>Conferences, Congresses, Fairs, Festivals, etc.</vt:lpstr>
      <vt:lpstr>Conferences, etc.:  Multiple Locations</vt:lpstr>
      <vt:lpstr>Named Conferences</vt:lpstr>
      <vt:lpstr>Corporate Name Exercises</vt:lpstr>
      <vt:lpstr>Slide 164</vt:lpstr>
      <vt:lpstr>Info you’ve found</vt:lpstr>
      <vt:lpstr>Slide 166</vt:lpstr>
      <vt:lpstr>Slide 167</vt:lpstr>
      <vt:lpstr>Info you’ve found</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Info you’ve found</vt:lpstr>
      <vt:lpstr>Info you’ve found</vt:lpstr>
      <vt:lpstr>Slide 184</vt:lpstr>
      <vt:lpstr>More info you’ve found</vt:lpstr>
      <vt:lpstr>Slide 186</vt:lpstr>
      <vt:lpstr>Slide 187</vt:lpstr>
      <vt:lpstr>Slide 188</vt:lpstr>
      <vt:lpstr>Relationship Designators</vt:lpstr>
      <vt:lpstr>Bibliographic Records</vt:lpstr>
      <vt:lpstr>Bibliographic Records</vt:lpstr>
      <vt:lpstr>Related Works</vt:lpstr>
      <vt:lpstr>Related Expressions</vt:lpstr>
      <vt:lpstr>New MARC Authority Coding for Relationship Information</vt:lpstr>
      <vt:lpstr>Slide 195</vt:lpstr>
      <vt:lpstr>Slide 196</vt:lpstr>
      <vt:lpstr>Slide 197</vt:lpstr>
      <vt:lpstr>Slide 198</vt:lpstr>
      <vt:lpstr>Slide 199</vt:lpstr>
      <vt:lpstr>Slide 200</vt:lpstr>
      <vt:lpstr>Relationship Designator Exercise</vt:lpstr>
      <vt:lpstr>Use relationship designators from RDA Appendix J to relate these two works in authority records</vt:lpstr>
      <vt:lpstr>Slide 203</vt:lpstr>
      <vt:lpstr>Slide 204</vt:lpstr>
      <vt:lpstr>Slide 205</vt:lpstr>
      <vt:lpstr>Slide 206</vt:lpstr>
      <vt:lpstr>In Authority Records</vt:lpstr>
      <vt:lpstr>Slide 208</vt:lpstr>
      <vt:lpstr>Slide 209</vt:lpstr>
      <vt:lpstr>Slide 210</vt:lpstr>
      <vt:lpstr>Slide 211</vt:lpstr>
    </vt:vector>
  </TitlesOfParts>
  <Company>University of Washington Libraries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UW Library User</dc:creator>
  <cp:lastModifiedBy>UW Library User</cp:lastModifiedBy>
  <cp:revision>461</cp:revision>
  <dcterms:created xsi:type="dcterms:W3CDTF">2012-09-07T20:39:02Z</dcterms:created>
  <dcterms:modified xsi:type="dcterms:W3CDTF">2012-10-16T22:27:09Z</dcterms:modified>
</cp:coreProperties>
</file>